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312" r:id="rId4"/>
    <p:sldId id="310" r:id="rId5"/>
    <p:sldId id="299" r:id="rId6"/>
    <p:sldId id="300" r:id="rId7"/>
    <p:sldId id="271" r:id="rId8"/>
    <p:sldId id="294" r:id="rId9"/>
    <p:sldId id="298" r:id="rId10"/>
    <p:sldId id="303" r:id="rId11"/>
    <p:sldId id="304" r:id="rId12"/>
    <p:sldId id="305" r:id="rId13"/>
    <p:sldId id="311" r:id="rId14"/>
    <p:sldId id="308" r:id="rId15"/>
    <p:sldId id="286" r:id="rId16"/>
    <p:sldId id="309" r:id="rId17"/>
    <p:sldId id="307" r:id="rId18"/>
    <p:sldId id="301" r:id="rId19"/>
    <p:sldId id="306" r:id="rId20"/>
    <p:sldId id="262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EADA"/>
    <a:srgbClr val="FF9900"/>
    <a:srgbClr val="663300"/>
    <a:srgbClr val="0000CC"/>
    <a:srgbClr val="339933"/>
    <a:srgbClr val="0099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23" autoAdjust="0"/>
  </p:normalViewPr>
  <p:slideViewPr>
    <p:cSldViewPr>
      <p:cViewPr varScale="1">
        <p:scale>
          <a:sx n="49" d="100"/>
          <a:sy n="49" d="100"/>
        </p:scale>
        <p:origin x="175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7240A-4EEC-437F-A4F4-53A3316196FA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7EE7F-1480-4164-8DF8-AB43101BD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EE7F-1480-4164-8DF8-AB43101BD9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errence.beltz\Pictures\CutFaceCr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-423" b="60216"/>
          <a:stretch/>
        </p:blipFill>
        <p:spPr bwMode="auto">
          <a:xfrm>
            <a:off x="2939524" y="-5665"/>
            <a:ext cx="6229387" cy="30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5543" y="-5665"/>
            <a:ext cx="4729943" cy="3077308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  <a:alpha val="75000"/>
                </a:schemeClr>
              </a:gs>
              <a:gs pos="63000">
                <a:srgbClr val="B9CDE5"/>
              </a:gs>
              <a:gs pos="99167">
                <a:schemeClr val="accent1">
                  <a:lumMod val="40000"/>
                  <a:lumOff val="60000"/>
                  <a:alpha val="0"/>
                </a:schemeClr>
              </a:gs>
              <a:gs pos="85000">
                <a:schemeClr val="accent1">
                  <a:lumMod val="40000"/>
                  <a:lumOff val="60000"/>
                  <a:alpha val="6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-5542" y="2685372"/>
            <a:ext cx="9149542" cy="4001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5334000" y="2885428"/>
            <a:ext cx="3791990" cy="14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7467600" y="2316040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>
                <a:solidFill>
                  <a:schemeClr val="bg1"/>
                </a:solidFill>
              </a:rPr>
              <a:t>Highway</a:t>
            </a:r>
            <a:r>
              <a:rPr lang="en-US" sz="900" b="0" baseline="0" dirty="0">
                <a:solidFill>
                  <a:schemeClr val="bg1"/>
                </a:solidFill>
              </a:rPr>
              <a:t> 61  </a:t>
            </a:r>
          </a:p>
          <a:p>
            <a:pPr algn="r"/>
            <a:r>
              <a:rPr lang="en-US" sz="900" b="0" baseline="0" dirty="0">
                <a:solidFill>
                  <a:schemeClr val="bg1"/>
                </a:solidFill>
              </a:rPr>
              <a:t>North Shore of Lake Superior</a:t>
            </a:r>
            <a:endParaRPr lang="en-US" sz="900" b="0" dirty="0">
              <a:solidFill>
                <a:schemeClr val="bg1"/>
              </a:solidFill>
            </a:endParaRPr>
          </a:p>
        </p:txBody>
      </p:sp>
      <p:pic>
        <p:nvPicPr>
          <p:cNvPr id="33" name="Picture 7" descr="C:\Users\terrence.beltz\Pictures\FHWA Logo - Horiz - Lrg.tif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9" y="6172200"/>
            <a:ext cx="2262031" cy="6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 userDrawn="1"/>
        </p:nvSpPr>
        <p:spPr>
          <a:xfrm>
            <a:off x="2411617" y="2685372"/>
            <a:ext cx="2883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FHWA Minnesota Division</a:t>
            </a:r>
          </a:p>
        </p:txBody>
      </p:sp>
      <p:sp>
        <p:nvSpPr>
          <p:cNvPr id="38" name="Title 37"/>
          <p:cNvSpPr>
            <a:spLocks noGrp="1"/>
          </p:cNvSpPr>
          <p:nvPr userDrawn="1">
            <p:ph type="title"/>
          </p:nvPr>
        </p:nvSpPr>
        <p:spPr>
          <a:xfrm>
            <a:off x="454429" y="31242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3" name="Picture 5" descr="C:\Users\terrence.beltz\Pictures\FHWA Mn Loon Logo Transparent no text 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642"/>
            <a:ext cx="2286000" cy="26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48200"/>
            <a:ext cx="8001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69229" y="5981700"/>
            <a:ext cx="4346171" cy="380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800" b="1" dirty="0"/>
              <a:t>Click to add Name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400800"/>
            <a:ext cx="4876799" cy="3425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74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terrence.beltz\Pictures\CutFaceCr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8088" b="60216"/>
          <a:stretch/>
        </p:blipFill>
        <p:spPr bwMode="auto">
          <a:xfrm>
            <a:off x="5483671" y="-5665"/>
            <a:ext cx="3660329" cy="13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-11330"/>
            <a:ext cx="8763000" cy="1352354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  <a:alpha val="75000"/>
                </a:schemeClr>
              </a:gs>
              <a:gs pos="68000">
                <a:srgbClr val="B9CDE5"/>
              </a:gs>
              <a:gs pos="99167">
                <a:schemeClr val="accent1">
                  <a:lumMod val="40000"/>
                  <a:lumOff val="60000"/>
                  <a:alpha val="0"/>
                </a:schemeClr>
              </a:gs>
              <a:gs pos="88000">
                <a:schemeClr val="accent1">
                  <a:lumMod val="40000"/>
                  <a:lumOff val="60000"/>
                  <a:alpha val="6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981200"/>
            <a:ext cx="8229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" name="Picture 7" descr="C:\Users\terrence.beltz\Pictures\FHWA Logo - Horiz - Lrg.tif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" y="6391435"/>
            <a:ext cx="1524000" cy="4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2729" y="1346689"/>
            <a:ext cx="9144000" cy="28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6" idx="3"/>
          </p:cNvCxnSpPr>
          <p:nvPr userDrawn="1"/>
        </p:nvCxnSpPr>
        <p:spPr>
          <a:xfrm>
            <a:off x="3545432" y="1487489"/>
            <a:ext cx="56012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1205304" y="1318212"/>
            <a:ext cx="2340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FHWA Minnesota Division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408981" y="175212"/>
            <a:ext cx="7280407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5" descr="C:\Users\terrence.beltz\Pictures\FHWA Mn Loon Logo Transparent no text 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6" y="175421"/>
            <a:ext cx="1170574" cy="13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781800" y="6375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C510D-D580-43A2-9ABD-5D3EEA2F3D97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25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B2977-B28A-4E34-83A7-C212B1FF43A2}" type="datetimeFigureOut">
              <a:rPr lang="en-US" smtClean="0"/>
              <a:pPr/>
              <a:t>8/23/2019</a:t>
            </a:fld>
            <a:endParaRPr lang="en-US" dirty="0"/>
          </a:p>
        </p:txBody>
      </p:sp>
      <p:pic>
        <p:nvPicPr>
          <p:cNvPr id="29" name="Picture 2" descr="C:\Users\terrence.beltz\Pictures\CutFaceCreek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8088" b="60216"/>
          <a:stretch/>
        </p:blipFill>
        <p:spPr bwMode="auto">
          <a:xfrm>
            <a:off x="5483671" y="-5665"/>
            <a:ext cx="3660329" cy="13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0" y="-11330"/>
            <a:ext cx="8763000" cy="1352354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  <a:alpha val="75000"/>
                </a:schemeClr>
              </a:gs>
              <a:gs pos="68000">
                <a:srgbClr val="B9CDE5"/>
              </a:gs>
              <a:gs pos="99167">
                <a:schemeClr val="accent1">
                  <a:lumMod val="40000"/>
                  <a:lumOff val="60000"/>
                  <a:alpha val="0"/>
                </a:schemeClr>
              </a:gs>
              <a:gs pos="88000">
                <a:schemeClr val="accent1">
                  <a:lumMod val="40000"/>
                  <a:lumOff val="60000"/>
                  <a:alpha val="6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7" descr="C:\Users\terrence.beltz\Pictures\FHWA Logo - Horiz - Lrg.tif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" y="6391435"/>
            <a:ext cx="1524000" cy="4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 userDrawn="1"/>
        </p:nvSpPr>
        <p:spPr>
          <a:xfrm>
            <a:off x="2729" y="1346689"/>
            <a:ext cx="9144000" cy="28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3"/>
          </p:cNvCxnSpPr>
          <p:nvPr userDrawn="1"/>
        </p:nvCxnSpPr>
        <p:spPr>
          <a:xfrm>
            <a:off x="3545432" y="1487489"/>
            <a:ext cx="56012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 userDrawn="1"/>
        </p:nvSpPr>
        <p:spPr>
          <a:xfrm>
            <a:off x="1205304" y="1318212"/>
            <a:ext cx="2340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FHWA Minnesota Division</a:t>
            </a:r>
          </a:p>
        </p:txBody>
      </p:sp>
      <p:pic>
        <p:nvPicPr>
          <p:cNvPr id="16" name="Picture 5" descr="C:\Users\terrence.beltz\Pictures\FHWA Mn Loon Logo Transparent no text 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6" y="175421"/>
            <a:ext cx="1170574" cy="13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8981" y="175212"/>
            <a:ext cx="7280407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781800" y="6375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C510D-D580-43A2-9ABD-5D3EEA2F3D97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8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terrence.beltz\Pictures\CutFaceCr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r="8088" b="60216"/>
          <a:stretch/>
        </p:blipFill>
        <p:spPr bwMode="auto">
          <a:xfrm>
            <a:off x="5483671" y="-5665"/>
            <a:ext cx="3660329" cy="13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-11330"/>
            <a:ext cx="8763000" cy="1352354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40000"/>
                  <a:lumOff val="60000"/>
                  <a:alpha val="75000"/>
                </a:schemeClr>
              </a:gs>
              <a:gs pos="68000">
                <a:srgbClr val="B9CDE5"/>
              </a:gs>
              <a:gs pos="99167">
                <a:schemeClr val="accent1">
                  <a:lumMod val="40000"/>
                  <a:lumOff val="60000"/>
                  <a:alpha val="0"/>
                </a:schemeClr>
              </a:gs>
              <a:gs pos="88000">
                <a:schemeClr val="accent1">
                  <a:lumMod val="40000"/>
                  <a:lumOff val="60000"/>
                  <a:alpha val="6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" descr="C:\Users\terrence.beltz\Pictures\FHWA Logo - Horiz - Lrg.tif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" y="6391435"/>
            <a:ext cx="1524000" cy="4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2729" y="1346689"/>
            <a:ext cx="9144000" cy="28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26" idx="3"/>
          </p:cNvCxnSpPr>
          <p:nvPr userDrawn="1"/>
        </p:nvCxnSpPr>
        <p:spPr>
          <a:xfrm>
            <a:off x="3545432" y="1487489"/>
            <a:ext cx="56012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1205304" y="1318212"/>
            <a:ext cx="2340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FHWA Minnesota Division</a:t>
            </a:r>
          </a:p>
        </p:txBody>
      </p:sp>
      <p:pic>
        <p:nvPicPr>
          <p:cNvPr id="13" name="Picture 5" descr="C:\Users\terrence.beltz\Pictures\FHWA Mn Loon Logo Transparent no text 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6" y="175421"/>
            <a:ext cx="1170574" cy="13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8981" y="175212"/>
            <a:ext cx="7280407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781800" y="6375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C510D-D580-43A2-9ABD-5D3EEA2F3D97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terrence.beltz\Pictures\FHWA Logo - Horiz - Lrg.tif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" y="6391435"/>
            <a:ext cx="1524000" cy="4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175212"/>
            <a:ext cx="8232189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81800" y="6375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C510D-D580-43A2-9ABD-5D3EEA2F3D97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7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781800" y="6375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4C510D-D580-43A2-9ABD-5D3EEA2F3D97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5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Courier New" panose="02070309020205020404" pitchFamily="49" charset="0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emanuele@dot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29" y="3352800"/>
            <a:ext cx="8229600" cy="1448198"/>
          </a:xfrm>
        </p:spPr>
        <p:txBody>
          <a:bodyPr/>
          <a:lstStyle/>
          <a:p>
            <a:r>
              <a:rPr lang="en-US" dirty="0"/>
              <a:t>Federal Planning Finding </a:t>
            </a:r>
            <a:br>
              <a:rPr lang="en-US" dirty="0"/>
            </a:br>
            <a:r>
              <a:rPr lang="en-US" dirty="0"/>
              <a:t>(FPF) 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953000"/>
            <a:ext cx="8001000" cy="914400"/>
          </a:xfrm>
        </p:spPr>
        <p:txBody>
          <a:bodyPr/>
          <a:lstStyle/>
          <a:p>
            <a:r>
              <a:rPr lang="en-US" sz="2400" dirty="0"/>
              <a:t>MPO Summer Workshop</a:t>
            </a:r>
          </a:p>
          <a:p>
            <a:r>
              <a:rPr lang="en-US" sz="1600" dirty="0"/>
              <a:t>8/27/19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Andrew Emanuele, AICP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38600" y="6248400"/>
            <a:ext cx="4876799" cy="418701"/>
          </a:xfrm>
        </p:spPr>
        <p:txBody>
          <a:bodyPr/>
          <a:lstStyle/>
          <a:p>
            <a:r>
              <a:rPr lang="en-US" dirty="0"/>
              <a:t>Community Planner</a:t>
            </a:r>
          </a:p>
        </p:txBody>
      </p:sp>
    </p:spTree>
    <p:extLst>
      <p:ext uri="{BB962C8B-B14F-4D97-AF65-F5344CB8AC3E}">
        <p14:creationId xmlns:p14="http://schemas.microsoft.com/office/powerpoint/2010/main" val="399742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4419600" cy="4267200"/>
          </a:xfrm>
        </p:spPr>
        <p:txBody>
          <a:bodyPr/>
          <a:lstStyle/>
          <a:p>
            <a:r>
              <a:rPr lang="en-US" dirty="0"/>
              <a:t>Innovative procedures</a:t>
            </a:r>
          </a:p>
          <a:p>
            <a:pPr lvl="1"/>
            <a:r>
              <a:rPr lang="en-US" sz="2600" dirty="0"/>
              <a:t>Highly effective planning implementation </a:t>
            </a:r>
          </a:p>
          <a:p>
            <a:endParaRPr lang="en-US" sz="800" dirty="0"/>
          </a:p>
          <a:p>
            <a:r>
              <a:rPr lang="en-US" dirty="0"/>
              <a:t>Represents national model (best practice)</a:t>
            </a:r>
          </a:p>
          <a:p>
            <a:pPr lvl="1"/>
            <a:r>
              <a:rPr lang="en-US" sz="2600" dirty="0"/>
              <a:t>Example for other agencies (Statewide or Nationally)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4" y="205740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334000" cy="4267200"/>
          </a:xfrm>
        </p:spPr>
        <p:txBody>
          <a:bodyPr/>
          <a:lstStyle/>
          <a:p>
            <a:r>
              <a:rPr lang="en-US" dirty="0"/>
              <a:t>Most </a:t>
            </a:r>
            <a:r>
              <a:rPr lang="en-US"/>
              <a:t>Common Action</a:t>
            </a:r>
          </a:p>
          <a:p>
            <a:endParaRPr lang="en-US" sz="800"/>
          </a:p>
          <a:p>
            <a:r>
              <a:rPr lang="en-US" dirty="0"/>
              <a:t>Opportunities for Improvement</a:t>
            </a:r>
          </a:p>
          <a:p>
            <a:endParaRPr lang="en-US" sz="800" dirty="0"/>
          </a:p>
          <a:p>
            <a:r>
              <a:rPr lang="en-US" dirty="0"/>
              <a:t>Statutory and Regulatory Requirements Still Met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Will consult OTSM for Emphasis Areas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15067"/>
            <a:ext cx="3628915" cy="32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4191000" cy="4267200"/>
          </a:xfrm>
        </p:spPr>
        <p:txBody>
          <a:bodyPr/>
          <a:lstStyle/>
          <a:p>
            <a:r>
              <a:rPr lang="en-US" dirty="0"/>
              <a:t>Areas of less than full compliance</a:t>
            </a:r>
          </a:p>
          <a:p>
            <a:pPr lvl="1"/>
            <a:r>
              <a:rPr lang="en-US" sz="2400" dirty="0"/>
              <a:t>Statutory and Regulatory Requirements not met</a:t>
            </a:r>
          </a:p>
          <a:p>
            <a:pPr lvl="1"/>
            <a:endParaRPr lang="en-US" sz="800" dirty="0"/>
          </a:p>
          <a:p>
            <a:r>
              <a:rPr lang="en-US" dirty="0"/>
              <a:t>Requires an Action Plan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95311"/>
            <a:ext cx="372893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867400" cy="4572000"/>
          </a:xfrm>
        </p:spPr>
        <p:txBody>
          <a:bodyPr/>
          <a:lstStyle/>
          <a:p>
            <a:r>
              <a:rPr lang="en-US" dirty="0"/>
              <a:t>Tracks Corrective Action to a close</a:t>
            </a:r>
          </a:p>
          <a:p>
            <a:r>
              <a:rPr lang="en-US" dirty="0"/>
              <a:t>Requires:</a:t>
            </a:r>
          </a:p>
          <a:p>
            <a:pPr lvl="1"/>
            <a:r>
              <a:rPr lang="en-US" sz="2000" dirty="0"/>
              <a:t>Timeline w/ Target Completion Date</a:t>
            </a:r>
          </a:p>
          <a:p>
            <a:pPr lvl="1"/>
            <a:r>
              <a:rPr lang="en-US" sz="2000" dirty="0"/>
              <a:t>Approach to Resolve Issue</a:t>
            </a:r>
          </a:p>
          <a:p>
            <a:pPr lvl="1"/>
            <a:r>
              <a:rPr lang="en-US" sz="2000" dirty="0"/>
              <a:t>“Status” Category</a:t>
            </a:r>
          </a:p>
          <a:p>
            <a:pPr lvl="1"/>
            <a:r>
              <a:rPr lang="en-US" sz="2000" dirty="0"/>
              <a:t>Coordinated check-in with FHWA </a:t>
            </a:r>
          </a:p>
          <a:p>
            <a:pPr lvl="1"/>
            <a:r>
              <a:rPr lang="en-US" sz="2000" dirty="0"/>
              <a:t>National Database Update upon Resolution</a:t>
            </a:r>
          </a:p>
          <a:p>
            <a:pPr lvl="1"/>
            <a:endParaRPr lang="en-US" sz="800" dirty="0"/>
          </a:p>
          <a:p>
            <a:r>
              <a:rPr lang="en-US" sz="2800" dirty="0"/>
              <a:t>MPO Corrective Actions would have MnDOT at the table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571" y="228600"/>
            <a:ext cx="7280407" cy="1143000"/>
          </a:xfrm>
        </p:spPr>
        <p:txBody>
          <a:bodyPr/>
          <a:lstStyle/>
          <a:p>
            <a:r>
              <a:rPr lang="en-US" dirty="0"/>
              <a:t>Action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r="28065"/>
          <a:stretch/>
        </p:blipFill>
        <p:spPr>
          <a:xfrm>
            <a:off x="6248400" y="1905000"/>
            <a:ext cx="2667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989" r="6818" b="2695"/>
          <a:stretch/>
        </p:blipFill>
        <p:spPr>
          <a:xfrm rot="5400000">
            <a:off x="2902448" y="-581061"/>
            <a:ext cx="3298292" cy="88800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0330" y="152400"/>
            <a:ext cx="7735019" cy="1219200"/>
          </a:xfrm>
        </p:spPr>
        <p:txBody>
          <a:bodyPr/>
          <a:lstStyle/>
          <a:p>
            <a:r>
              <a:rPr lang="en-US" sz="3600" dirty="0"/>
              <a:t>Example Observations </a:t>
            </a:r>
            <a:br>
              <a:rPr lang="en-US" sz="3600" dirty="0"/>
            </a:br>
            <a:r>
              <a:rPr lang="en-US" sz="3600" dirty="0"/>
              <a:t>&amp; Actions</a:t>
            </a:r>
          </a:p>
        </p:txBody>
      </p:sp>
    </p:spTree>
    <p:extLst>
      <p:ext uri="{BB962C8B-B14F-4D97-AF65-F5344CB8AC3E}">
        <p14:creationId xmlns:p14="http://schemas.microsoft.com/office/powerpoint/2010/main" val="117104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682" y="1752600"/>
            <a:ext cx="4889118" cy="4572000"/>
          </a:xfrm>
        </p:spPr>
        <p:txBody>
          <a:bodyPr/>
          <a:lstStyle/>
          <a:p>
            <a:r>
              <a:rPr lang="en-US" sz="2600" dirty="0"/>
              <a:t>Approvals make take longer</a:t>
            </a:r>
          </a:p>
          <a:p>
            <a:pPr lvl="1"/>
            <a:r>
              <a:rPr lang="en-US" sz="2000" dirty="0"/>
              <a:t>Desk Review Time</a:t>
            </a:r>
          </a:p>
          <a:p>
            <a:pPr lvl="1"/>
            <a:r>
              <a:rPr lang="en-US" sz="2000" dirty="0"/>
              <a:t>Will meet with OTSM prior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sz="2600" dirty="0"/>
              <a:t>Issue Final STIP approval and FPF</a:t>
            </a:r>
          </a:p>
          <a:p>
            <a:pPr lvl="1"/>
            <a:r>
              <a:rPr lang="en-US" sz="2000" dirty="0"/>
              <a:t>Signed by FHWA DA &amp; FTA Regional Administrator</a:t>
            </a:r>
          </a:p>
          <a:p>
            <a:pPr lvl="1"/>
            <a:endParaRPr lang="en-US" sz="800" dirty="0"/>
          </a:p>
          <a:p>
            <a:r>
              <a:rPr lang="en-US" sz="2600" dirty="0"/>
              <a:t>Observations &amp; Actions entered into National Database</a:t>
            </a:r>
          </a:p>
          <a:p>
            <a:endParaRPr lang="en-US" sz="800" dirty="0"/>
          </a:p>
          <a:p>
            <a:r>
              <a:rPr lang="en-US" sz="2600" dirty="0"/>
              <a:t>Action Plan follow-up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STIP Approval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"/>
          <a:stretch/>
        </p:blipFill>
        <p:spPr>
          <a:xfrm>
            <a:off x="5257800" y="1905000"/>
            <a:ext cx="3568619" cy="35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0" cy="4495800"/>
          </a:xfrm>
        </p:spPr>
        <p:txBody>
          <a:bodyPr/>
          <a:lstStyle/>
          <a:p>
            <a:r>
              <a:rPr lang="en-US" sz="2800" dirty="0"/>
              <a:t>Technically require a new Finding </a:t>
            </a:r>
          </a:p>
          <a:p>
            <a:pPr lvl="1"/>
            <a:r>
              <a:rPr lang="en-US" sz="2000" u="sng" dirty="0"/>
              <a:t>Could issue new actions</a:t>
            </a:r>
          </a:p>
          <a:p>
            <a:pPr lvl="1"/>
            <a:endParaRPr lang="en-US" sz="800" dirty="0"/>
          </a:p>
          <a:p>
            <a:r>
              <a:rPr lang="en-US" sz="2800" dirty="0"/>
              <a:t>If no substantial changes/new risks, reference prior FPF</a:t>
            </a:r>
          </a:p>
          <a:p>
            <a:pPr lvl="1"/>
            <a:r>
              <a:rPr lang="en-US" sz="2400" dirty="0"/>
              <a:t>Approval letter language</a:t>
            </a:r>
          </a:p>
          <a:p>
            <a:pPr lvl="1"/>
            <a:r>
              <a:rPr lang="en-US" sz="2400" dirty="0"/>
              <a:t>Action Plan updates</a:t>
            </a:r>
          </a:p>
          <a:p>
            <a:pPr lvl="1"/>
            <a:endParaRPr lang="en-US" sz="800" dirty="0"/>
          </a:p>
          <a:p>
            <a:r>
              <a:rPr lang="en-US" sz="2800" dirty="0"/>
              <a:t>Mods: No Action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 Amendments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1245" r="1638"/>
          <a:stretch/>
        </p:blipFill>
        <p:spPr>
          <a:xfrm>
            <a:off x="4953001" y="2020711"/>
            <a:ext cx="3962400" cy="3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224087"/>
            <a:ext cx="7734300" cy="37814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 Amendments</a:t>
            </a:r>
          </a:p>
        </p:txBody>
      </p:sp>
    </p:spTree>
    <p:extLst>
      <p:ext uri="{BB962C8B-B14F-4D97-AF65-F5344CB8AC3E}">
        <p14:creationId xmlns:p14="http://schemas.microsoft.com/office/powerpoint/2010/main" val="146841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Presentation Only</a:t>
            </a:r>
          </a:p>
          <a:p>
            <a:r>
              <a:rPr lang="en-US" dirty="0"/>
              <a:t>CHECK ON ANY MOA/SOP Updates relative to MnDOT or the MPOS.</a:t>
            </a:r>
          </a:p>
          <a:p>
            <a:r>
              <a:rPr lang="en-US" dirty="0"/>
              <a:t>Reread Finding Document.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MOA / SOP Update</a:t>
            </a:r>
          </a:p>
        </p:txBody>
      </p:sp>
    </p:spTree>
    <p:extLst>
      <p:ext uri="{BB962C8B-B14F-4D97-AF65-F5344CB8AC3E}">
        <p14:creationId xmlns:p14="http://schemas.microsoft.com/office/powerpoint/2010/main" val="203457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areas to push, let me know.  Asset Management, Freight, Civil Rights</a:t>
            </a:r>
          </a:p>
          <a:p>
            <a:r>
              <a:rPr lang="en-US" dirty="0"/>
              <a:t>INTERNAL PRESENTATION ONLY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Program</a:t>
            </a:r>
          </a:p>
        </p:txBody>
      </p:sp>
    </p:spTree>
    <p:extLst>
      <p:ext uri="{BB962C8B-B14F-4D97-AF65-F5344CB8AC3E}">
        <p14:creationId xmlns:p14="http://schemas.microsoft.com/office/powerpoint/2010/main" val="94926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7924800" cy="4495800"/>
          </a:xfrm>
        </p:spPr>
        <p:txBody>
          <a:bodyPr/>
          <a:lstStyle/>
          <a:p>
            <a:r>
              <a:rPr lang="en-US" sz="2800" dirty="0">
                <a:ea typeface="Calibri"/>
                <a:cs typeface="Times New Roman"/>
              </a:rPr>
              <a:t>Formal verification of the statewide planning process.  Issued with STIP approval.</a:t>
            </a:r>
          </a:p>
          <a:p>
            <a:endParaRPr lang="en-US" sz="800" dirty="0">
              <a:ea typeface="Calibri"/>
              <a:cs typeface="Times New Roman"/>
            </a:endParaRPr>
          </a:p>
          <a:p>
            <a:r>
              <a:rPr lang="en-US" sz="2800" dirty="0">
                <a:ea typeface="Calibri"/>
                <a:cs typeface="Times New Roman"/>
              </a:rPr>
              <a:t>Legal Basis</a:t>
            </a:r>
          </a:p>
          <a:p>
            <a:pPr lvl="1"/>
            <a:r>
              <a:rPr lang="en-US" sz="2200" dirty="0">
                <a:ea typeface="Calibri"/>
                <a:cs typeface="Times New Roman"/>
              </a:rPr>
              <a:t>STIP:  23 CFR 450.220(b), 23 U.S.C. 135(g)(8) &amp; 49 U.S.C. 5304(g)(8)</a:t>
            </a:r>
          </a:p>
          <a:p>
            <a:pPr lvl="1"/>
            <a:r>
              <a:rPr lang="en-US" sz="2200" dirty="0">
                <a:ea typeface="Calibri"/>
                <a:cs typeface="Times New Roman"/>
              </a:rPr>
              <a:t>TIP:  23 CFR 450.330(g)</a:t>
            </a:r>
          </a:p>
          <a:p>
            <a:pPr lvl="1"/>
            <a:endParaRPr lang="en-US" sz="800" dirty="0">
              <a:ea typeface="Calibri"/>
              <a:cs typeface="Times New Roman"/>
            </a:endParaRPr>
          </a:p>
          <a:p>
            <a:r>
              <a:rPr lang="en-US" sz="2800" dirty="0">
                <a:ea typeface="Calibri"/>
                <a:cs typeface="Times New Roman"/>
              </a:rPr>
              <a:t>Required since SAFETEA-LU (2005)</a:t>
            </a:r>
          </a:p>
          <a:p>
            <a:endParaRPr lang="en-US" sz="800" dirty="0">
              <a:ea typeface="Calibri"/>
              <a:cs typeface="Times New Roman"/>
            </a:endParaRPr>
          </a:p>
          <a:p>
            <a:r>
              <a:rPr lang="en-US" sz="2800" dirty="0">
                <a:ea typeface="Calibri"/>
                <a:cs typeface="Times New Roman"/>
              </a:rPr>
              <a:t>Followed in varying degrees by FHWA Division Offices</a:t>
            </a:r>
          </a:p>
          <a:p>
            <a:pPr marL="457200" lvl="1" indent="0">
              <a:buNone/>
            </a:pPr>
            <a:endParaRPr lang="en-US" sz="2200" dirty="0">
              <a:ea typeface="Calibri"/>
              <a:cs typeface="Times New Roman"/>
            </a:endParaRPr>
          </a:p>
          <a:p>
            <a:pPr lvl="1"/>
            <a:endParaRPr lang="en-US" sz="2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1800" dirty="0"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8981" y="175212"/>
            <a:ext cx="7280407" cy="815388"/>
          </a:xfrm>
        </p:spPr>
        <p:txBody>
          <a:bodyPr/>
          <a:lstStyle/>
          <a:p>
            <a:r>
              <a:rPr lang="en-US" sz="3600" dirty="0"/>
              <a:t>What is a Federal Planning Finding?</a:t>
            </a:r>
          </a:p>
        </p:txBody>
      </p:sp>
    </p:spTree>
    <p:extLst>
      <p:ext uri="{BB962C8B-B14F-4D97-AF65-F5344CB8AC3E}">
        <p14:creationId xmlns:p14="http://schemas.microsoft.com/office/powerpoint/2010/main" val="5544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870904"/>
            <a:ext cx="344785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400" b="1" dirty="0">
                <a:solidFill>
                  <a:srgbClr val="1F497D"/>
                </a:solidFill>
              </a:rPr>
              <a:t>Andrew Emanuele, AICP</a:t>
            </a: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</a:rPr>
              <a:t>Community Planner</a:t>
            </a: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</a:rPr>
              <a:t>Federal Highway Administration</a:t>
            </a: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</a:rPr>
              <a:t>Minnesota Division</a:t>
            </a: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</a:rPr>
              <a:t>380 Jackson Street, Suite 500</a:t>
            </a: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</a:rPr>
              <a:t>St. Paul, Minnesota 55101</a:t>
            </a: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  <a:hlinkClick r:id="rId3"/>
              </a:rPr>
              <a:t>andrew.emanuele@dot.gov</a:t>
            </a:r>
            <a:endParaRPr lang="en-US" sz="1600" dirty="0">
              <a:solidFill>
                <a:srgbClr val="1F497D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srgbClr val="1F497D"/>
                </a:solidFill>
              </a:rPr>
              <a:t>651-291-6124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>
          <a:xfrm>
            <a:off x="914400" y="1828800"/>
            <a:ext cx="4183529" cy="4114800"/>
          </a:xfrm>
        </p:spPr>
      </p:pic>
    </p:spTree>
    <p:extLst>
      <p:ext uri="{BB962C8B-B14F-4D97-AF65-F5344CB8AC3E}">
        <p14:creationId xmlns:p14="http://schemas.microsoft.com/office/powerpoint/2010/main" val="12951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CFR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988" y="2209800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4400" b="1" i="1" dirty="0">
                <a:solidFill>
                  <a:schemeClr val="tx1"/>
                </a:solidFill>
              </a:rPr>
              <a:t>“The FHWA and the FTA shall…make a joint finding on the extent to which the STIP is based on a statewide transportation planning process.”</a:t>
            </a:r>
          </a:p>
        </p:txBody>
      </p:sp>
    </p:spTree>
    <p:extLst>
      <p:ext uri="{BB962C8B-B14F-4D97-AF65-F5344CB8AC3E}">
        <p14:creationId xmlns:p14="http://schemas.microsoft.com/office/powerpoint/2010/main" val="169616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7391400" cy="4267200"/>
          </a:xfrm>
        </p:spPr>
        <p:txBody>
          <a:bodyPr/>
          <a:lstStyle/>
          <a:p>
            <a:r>
              <a:rPr lang="en-US" sz="2800" dirty="0"/>
              <a:t>Issued in letter w/ STIP Approval</a:t>
            </a:r>
          </a:p>
          <a:p>
            <a:r>
              <a:rPr lang="en-US" sz="2800" dirty="0"/>
              <a:t>Format not extremely rigid – up to Division Office</a:t>
            </a:r>
            <a:endParaRPr lang="en-US" sz="2400" dirty="0"/>
          </a:p>
          <a:p>
            <a:r>
              <a:rPr lang="en-US" sz="2800" b="1" dirty="0"/>
              <a:t>“Noteworthy Practices”</a:t>
            </a:r>
          </a:p>
          <a:p>
            <a:pPr lvl="1"/>
            <a:r>
              <a:rPr lang="en-US" sz="2000" dirty="0"/>
              <a:t>2018:  D-3 Public Engagement Plan (PEOPLE), MPO ADA Transition Plan Assistance, TH 65 PEL Pilot Study</a:t>
            </a:r>
          </a:p>
          <a:p>
            <a:r>
              <a:rPr lang="en-US" sz="2800" b="1" dirty="0"/>
              <a:t>“Areas for Enhancement”</a:t>
            </a:r>
          </a:p>
          <a:p>
            <a:pPr lvl="1"/>
            <a:r>
              <a:rPr lang="en-US" sz="2000" dirty="0"/>
              <a:t>2018:  Encouraging Community Connections, MPO Performance Management Integration, Linking TAMP strategies to investments/innovation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FPF Now</a:t>
            </a:r>
          </a:p>
        </p:txBody>
      </p:sp>
    </p:spTree>
    <p:extLst>
      <p:ext uri="{BB962C8B-B14F-4D97-AF65-F5344CB8AC3E}">
        <p14:creationId xmlns:p14="http://schemas.microsoft.com/office/powerpoint/2010/main" val="280680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645" y="1817512"/>
            <a:ext cx="4363155" cy="4608725"/>
          </a:xfrm>
        </p:spPr>
        <p:txBody>
          <a:bodyPr/>
          <a:lstStyle/>
          <a:p>
            <a:r>
              <a:rPr lang="en-US" sz="2800" dirty="0"/>
              <a:t>2011 – 2014: State of the Practice Reviews</a:t>
            </a:r>
          </a:p>
          <a:p>
            <a:pPr lvl="1"/>
            <a:r>
              <a:rPr lang="en-US" sz="2400" dirty="0"/>
              <a:t>14 Division Offices Reviewed</a:t>
            </a:r>
          </a:p>
          <a:p>
            <a:pPr lvl="1"/>
            <a:r>
              <a:rPr lang="en-US" sz="2400" dirty="0"/>
              <a:t>20 Recommendations Divisions and FHWA HQ</a:t>
            </a:r>
          </a:p>
          <a:p>
            <a:pPr lvl="1"/>
            <a:endParaRPr lang="en-US" sz="800" dirty="0"/>
          </a:p>
          <a:p>
            <a:r>
              <a:rPr lang="en-US" sz="2800" dirty="0"/>
              <a:t>2017: Office of Inspector General Audit</a:t>
            </a:r>
          </a:p>
          <a:p>
            <a:pPr lvl="1"/>
            <a:r>
              <a:rPr lang="en-US" sz="2400" dirty="0"/>
              <a:t>5 Recommendations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Catalyst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8966"/>
          <a:stretch/>
        </p:blipFill>
        <p:spPr>
          <a:xfrm>
            <a:off x="4704645" y="1873956"/>
            <a:ext cx="4267200" cy="36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981200"/>
            <a:ext cx="4343400" cy="4267200"/>
          </a:xfrm>
        </p:spPr>
        <p:txBody>
          <a:bodyPr/>
          <a:lstStyle/>
          <a:p>
            <a:r>
              <a:rPr lang="en-US" sz="2800" dirty="0"/>
              <a:t>Strengthen STIP Oversight</a:t>
            </a:r>
          </a:p>
          <a:p>
            <a:r>
              <a:rPr lang="en-US" sz="2800" dirty="0"/>
              <a:t>Strengthen Statewide Planning Oversight</a:t>
            </a:r>
          </a:p>
          <a:p>
            <a:r>
              <a:rPr lang="en-US" sz="2800" dirty="0"/>
              <a:t>National FPF Inconsistency</a:t>
            </a:r>
          </a:p>
          <a:p>
            <a:r>
              <a:rPr lang="en-US" sz="2800" dirty="0"/>
              <a:t>Need Better Guidance:</a:t>
            </a:r>
          </a:p>
          <a:p>
            <a:pPr lvl="1"/>
            <a:r>
              <a:rPr lang="en-US" sz="2000" dirty="0"/>
              <a:t>How to Conduct a FPF</a:t>
            </a:r>
          </a:p>
          <a:p>
            <a:pPr lvl="1"/>
            <a:r>
              <a:rPr lang="en-US" sz="2000" dirty="0"/>
              <a:t>What to Address</a:t>
            </a:r>
          </a:p>
          <a:p>
            <a:pPr lvl="1"/>
            <a:r>
              <a:rPr lang="en-US" sz="2000" dirty="0"/>
              <a:t>How to Document</a:t>
            </a:r>
          </a:p>
          <a:p>
            <a:pPr lvl="1"/>
            <a:r>
              <a:rPr lang="en-US" sz="2000" dirty="0"/>
              <a:t>Following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Review Findings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9395"/>
          <a:stretch/>
        </p:blipFill>
        <p:spPr>
          <a:xfrm>
            <a:off x="4650787" y="2133600"/>
            <a:ext cx="40386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4953000" cy="4267200"/>
          </a:xfrm>
        </p:spPr>
        <p:txBody>
          <a:bodyPr/>
          <a:lstStyle/>
          <a:p>
            <a:r>
              <a:rPr lang="en-US" sz="2400" dirty="0"/>
              <a:t>Component of </a:t>
            </a:r>
            <a:r>
              <a:rPr lang="en-US" sz="2400" b="1" dirty="0"/>
              <a:t>Risk-Based</a:t>
            </a:r>
            <a:r>
              <a:rPr lang="en-US" sz="2400" dirty="0"/>
              <a:t> </a:t>
            </a:r>
            <a:r>
              <a:rPr lang="en-US" sz="2400" b="1" dirty="0"/>
              <a:t>Stewardship and Oversight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Can address all aspects of the statewide planning process, </a:t>
            </a:r>
            <a:r>
              <a:rPr lang="en-US" sz="2400" b="1" dirty="0"/>
              <a:t>including MPO Planning Activities</a:t>
            </a:r>
          </a:p>
          <a:p>
            <a:endParaRPr lang="en-US" sz="800" b="1" dirty="0"/>
          </a:p>
          <a:p>
            <a:r>
              <a:rPr lang="en-US" sz="2400" dirty="0"/>
              <a:t>MPOs can be referenced individually or as a group</a:t>
            </a:r>
          </a:p>
          <a:p>
            <a:endParaRPr lang="en-US" sz="800" dirty="0"/>
          </a:p>
          <a:p>
            <a:endParaRPr lang="en-US" sz="800" dirty="0"/>
          </a:p>
          <a:p>
            <a:pPr marL="0" indent="0">
              <a:buNone/>
            </a:pPr>
            <a:endParaRPr lang="en-US" sz="800" b="1" dirty="0"/>
          </a:p>
          <a:p>
            <a:endParaRPr lang="en-US" sz="800" b="1" dirty="0"/>
          </a:p>
          <a:p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390771" cy="35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038600"/>
          </a:xfrm>
        </p:spPr>
        <p:txBody>
          <a:bodyPr numCol="2"/>
          <a:lstStyle/>
          <a:p>
            <a:pPr lvl="1"/>
            <a:r>
              <a:rPr lang="en-US" dirty="0"/>
              <a:t>MTP</a:t>
            </a:r>
          </a:p>
          <a:p>
            <a:pPr lvl="1"/>
            <a:r>
              <a:rPr lang="en-US" dirty="0"/>
              <a:t>UPWP</a:t>
            </a:r>
          </a:p>
          <a:p>
            <a:pPr lvl="1"/>
            <a:r>
              <a:rPr lang="en-US" dirty="0"/>
              <a:t>TIP</a:t>
            </a:r>
          </a:p>
          <a:p>
            <a:pPr lvl="1"/>
            <a:r>
              <a:rPr lang="en-US" dirty="0"/>
              <a:t>CMP</a:t>
            </a:r>
          </a:p>
          <a:p>
            <a:pPr lvl="1"/>
            <a:r>
              <a:rPr lang="en-US" dirty="0"/>
              <a:t>Public Participation Plans</a:t>
            </a:r>
          </a:p>
          <a:p>
            <a:pPr lvl="1"/>
            <a:r>
              <a:rPr lang="en-US" dirty="0"/>
              <a:t>Self Certification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ADA Transition Plans</a:t>
            </a:r>
          </a:p>
          <a:p>
            <a:pPr lvl="1"/>
            <a:r>
              <a:rPr lang="en-US" dirty="0"/>
              <a:t>Freight Planning</a:t>
            </a:r>
          </a:p>
          <a:p>
            <a:pPr lvl="1"/>
            <a:r>
              <a:rPr lang="en-US" dirty="0"/>
              <a:t>Scenario Planning</a:t>
            </a:r>
          </a:p>
          <a:p>
            <a:pPr lvl="1"/>
            <a:r>
              <a:rPr lang="en-US" dirty="0"/>
              <a:t>Title VI &amp; EJ Compliance</a:t>
            </a:r>
          </a:p>
          <a:p>
            <a:pPr lvl="1"/>
            <a:r>
              <a:rPr lang="en-US" dirty="0"/>
              <a:t>ITS</a:t>
            </a:r>
          </a:p>
          <a:p>
            <a:pPr lvl="1"/>
            <a:r>
              <a:rPr lang="en-US" dirty="0"/>
              <a:t>Performance Measures</a:t>
            </a:r>
          </a:p>
          <a:p>
            <a:pPr lvl="1"/>
            <a:r>
              <a:rPr lang="en-US" dirty="0"/>
              <a:t>And many more!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 Relevance</a:t>
            </a:r>
          </a:p>
        </p:txBody>
      </p:sp>
    </p:spTree>
    <p:extLst>
      <p:ext uri="{BB962C8B-B14F-4D97-AF65-F5344CB8AC3E}">
        <p14:creationId xmlns:p14="http://schemas.microsoft.com/office/powerpoint/2010/main" val="29694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80162"/>
            <a:ext cx="5410200" cy="4800600"/>
          </a:xfrm>
        </p:spPr>
        <p:txBody>
          <a:bodyPr/>
          <a:lstStyle/>
          <a:p>
            <a:r>
              <a:rPr lang="en-US" sz="2400" dirty="0"/>
              <a:t>Based off TMA Certification Reviews</a:t>
            </a:r>
          </a:p>
          <a:p>
            <a:pPr lvl="1"/>
            <a:r>
              <a:rPr lang="en-US" sz="2000" dirty="0"/>
              <a:t>Working Knowledge, Risk-Based </a:t>
            </a:r>
          </a:p>
          <a:p>
            <a:pPr lvl="1"/>
            <a:r>
              <a:rPr lang="en-US" sz="2000" dirty="0"/>
              <a:t>Desk Review Component</a:t>
            </a:r>
          </a:p>
          <a:p>
            <a:pPr lvl="1"/>
            <a:endParaRPr lang="en-US" sz="800" dirty="0"/>
          </a:p>
          <a:p>
            <a:r>
              <a:rPr lang="en-US" sz="2400" dirty="0"/>
              <a:t>Format now more ridged</a:t>
            </a:r>
          </a:p>
          <a:p>
            <a:pPr lvl="1"/>
            <a:r>
              <a:rPr lang="en-US" sz="2000" dirty="0"/>
              <a:t>Legal Basis and Background</a:t>
            </a:r>
          </a:p>
          <a:p>
            <a:pPr lvl="1"/>
            <a:r>
              <a:rPr lang="en-US" sz="2000" dirty="0"/>
              <a:t>Observations</a:t>
            </a:r>
          </a:p>
          <a:p>
            <a:pPr lvl="1"/>
            <a:r>
              <a:rPr lang="en-US" sz="2000" dirty="0"/>
              <a:t>Actions</a:t>
            </a:r>
          </a:p>
          <a:p>
            <a:pPr lvl="1"/>
            <a:r>
              <a:rPr lang="en-US" sz="2000" dirty="0"/>
              <a:t>Follow-Up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dirty="0"/>
              <a:t>Three Possible Actions:</a:t>
            </a:r>
          </a:p>
          <a:p>
            <a:pPr lvl="1"/>
            <a:r>
              <a:rPr lang="en-US" sz="2000" b="1" dirty="0"/>
              <a:t>Commendation, Recommendation, Corrective 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Document Structure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r="3052"/>
          <a:stretch/>
        </p:blipFill>
        <p:spPr>
          <a:xfrm>
            <a:off x="5181600" y="1904999"/>
            <a:ext cx="3736388" cy="373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</TotalTime>
  <Words>584</Words>
  <Application>Microsoft Office PowerPoint</Application>
  <PresentationFormat>On-screen Show (4:3)</PresentationFormat>
  <Paragraphs>159</Paragraphs>
  <Slides>20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Office Theme</vt:lpstr>
      <vt:lpstr>Federal Planning Finding  (FPF)  Update</vt:lpstr>
      <vt:lpstr>What is a Federal Planning Finding?</vt:lpstr>
      <vt:lpstr>CFR Language</vt:lpstr>
      <vt:lpstr>MN FPF Now</vt:lpstr>
      <vt:lpstr>Change Catalyst</vt:lpstr>
      <vt:lpstr>Major Review Findings</vt:lpstr>
      <vt:lpstr>Planning Process</vt:lpstr>
      <vt:lpstr>MPO Relevance</vt:lpstr>
      <vt:lpstr>New Document Structure </vt:lpstr>
      <vt:lpstr>Commendation</vt:lpstr>
      <vt:lpstr>Recommendation</vt:lpstr>
      <vt:lpstr>Corrective Action</vt:lpstr>
      <vt:lpstr>Action Plan</vt:lpstr>
      <vt:lpstr>Example Observations  &amp; Actions</vt:lpstr>
      <vt:lpstr>Final STIP Approval</vt:lpstr>
      <vt:lpstr>STIP Amendments</vt:lpstr>
      <vt:lpstr>STIP Amendments</vt:lpstr>
      <vt:lpstr>MOA / SOP Update</vt:lpstr>
      <vt:lpstr>Your Program</vt:lpstr>
      <vt:lpstr>Questions?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Emanuele, Andrew (FHWA)</cp:lastModifiedBy>
  <cp:revision>312</cp:revision>
  <cp:lastPrinted>2016-08-09T19:32:54Z</cp:lastPrinted>
  <dcterms:created xsi:type="dcterms:W3CDTF">2013-03-26T13:32:15Z</dcterms:created>
  <dcterms:modified xsi:type="dcterms:W3CDTF">2019-08-23T13:43:30Z</dcterms:modified>
</cp:coreProperties>
</file>