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30"/>
  </p:notes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79" r:id="rId27"/>
    <p:sldId id="282"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7046" autoAdjust="0"/>
  </p:normalViewPr>
  <p:slideViewPr>
    <p:cSldViewPr snapToGrid="0">
      <p:cViewPr varScale="1">
        <p:scale>
          <a:sx n="115" d="100"/>
          <a:sy n="115" d="100"/>
        </p:scale>
        <p:origin x="1356" y="114"/>
      </p:cViewPr>
      <p:guideLst/>
    </p:cSldViewPr>
  </p:slideViewPr>
  <p:notesTextViewPr>
    <p:cViewPr>
      <p:scale>
        <a:sx n="1" d="1"/>
        <a:sy n="1" d="1"/>
      </p:scale>
      <p:origin x="0" y="0"/>
    </p:cViewPr>
  </p:notesTextViewPr>
  <p:notesViewPr>
    <p:cSldViewPr snapToGrid="0">
      <p:cViewPr varScale="1">
        <p:scale>
          <a:sx n="104" d="100"/>
          <a:sy n="104" d="100"/>
        </p:scale>
        <p:origin x="348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1783E-9527-4873-B253-BE8FB3CE0A22}" type="datetimeFigureOut">
              <a:rPr lang="en-US" smtClean="0"/>
              <a:t>8/23/2019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ADB30-7BC1-4689-B302-D3B6EA24B89D}" type="slidenum">
              <a:rPr lang="en-US" smtClean="0"/>
              <a:t>‹#›</a:t>
            </a:fld>
            <a:endParaRPr lang="en-US"/>
          </a:p>
        </p:txBody>
      </p:sp>
    </p:spTree>
    <p:extLst>
      <p:ext uri="{BB962C8B-B14F-4D97-AF65-F5344CB8AC3E}">
        <p14:creationId xmlns:p14="http://schemas.microsoft.com/office/powerpoint/2010/main" val="821003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One of Governor’s platforms during election campaign was to bring back Main Street.  His Main Street Initiative</a:t>
            </a:r>
            <a:r>
              <a:rPr lang="en-US" baseline="0" dirty="0" smtClean="0"/>
              <a:t> (MSI) has three pillars:</a:t>
            </a:r>
          </a:p>
          <a:p>
            <a:pPr marL="228600" indent="-228600">
              <a:buAutoNum type="arabicPeriod"/>
            </a:pPr>
            <a:r>
              <a:rPr lang="en-US" baseline="0" dirty="0" smtClean="0"/>
              <a:t>Healthy, Vibrant Communities</a:t>
            </a:r>
          </a:p>
          <a:p>
            <a:pPr marL="228600" indent="-228600">
              <a:buAutoNum type="arabicPeriod"/>
            </a:pPr>
            <a:r>
              <a:rPr lang="en-US" baseline="0" dirty="0" smtClean="0"/>
              <a:t>21</a:t>
            </a:r>
            <a:r>
              <a:rPr lang="en-US" baseline="30000" dirty="0" smtClean="0"/>
              <a:t>st</a:t>
            </a:r>
            <a:r>
              <a:rPr lang="en-US" baseline="0" dirty="0" smtClean="0"/>
              <a:t> Century Workforce</a:t>
            </a:r>
          </a:p>
          <a:p>
            <a:pPr marL="228600" indent="-228600">
              <a:buAutoNum type="arabicPeriod"/>
            </a:pPr>
            <a:r>
              <a:rPr lang="en-US" baseline="0" dirty="0" smtClean="0"/>
              <a:t>Smart, Efficient Infrastructure</a:t>
            </a:r>
          </a:p>
          <a:p>
            <a:pPr marL="228600" indent="-228600">
              <a:buAutoNum type="arabicPeriod"/>
            </a:pPr>
            <a:endParaRPr lang="en-US" baseline="0" dirty="0" smtClean="0"/>
          </a:p>
          <a:p>
            <a:pPr marL="0" indent="0">
              <a:buNone/>
            </a:pPr>
            <a:r>
              <a:rPr lang="en-US" baseline="0" dirty="0" smtClean="0"/>
              <a:t>Currently have 66 communities engaged in the program throughout ND.  Communities have signed up for listening sessions, issued an official MSI proclamation or actively engaged with the State on how MSI works.</a:t>
            </a:r>
          </a:p>
          <a:p>
            <a:pPr marL="0" indent="0">
              <a:buNone/>
            </a:pPr>
            <a:endParaRPr lang="en-US" baseline="0" dirty="0" smtClean="0"/>
          </a:p>
          <a:p>
            <a:pPr marL="0" indent="0">
              <a:buNone/>
            </a:pPr>
            <a:r>
              <a:rPr lang="en-US" baseline="0" dirty="0" smtClean="0"/>
              <a:t>MSI in practice means:</a:t>
            </a:r>
          </a:p>
          <a:p>
            <a:pPr marL="171450" indent="-171450">
              <a:buFont typeface="Arial" panose="020B0604020202020204" pitchFamily="34" charset="0"/>
              <a:buChar char="•"/>
            </a:pPr>
            <a:r>
              <a:rPr lang="en-US" baseline="0" dirty="0" smtClean="0"/>
              <a:t>Infill development (i.e. space efficiency)</a:t>
            </a:r>
          </a:p>
          <a:p>
            <a:pPr marL="171450" indent="-171450">
              <a:buFont typeface="Arial" panose="020B0604020202020204" pitchFamily="34" charset="0"/>
              <a:buChar char="•"/>
            </a:pPr>
            <a:r>
              <a:rPr lang="en-US" baseline="0" dirty="0" smtClean="0"/>
              <a:t>Building pride and promoting vibrancy (i.e. beautification projects)</a:t>
            </a:r>
          </a:p>
          <a:p>
            <a:pPr marL="171450" indent="-171450">
              <a:buFont typeface="Arial" panose="020B0604020202020204" pitchFamily="34" charset="0"/>
              <a:buChar char="•"/>
            </a:pPr>
            <a:r>
              <a:rPr lang="en-US" baseline="0" dirty="0" smtClean="0"/>
              <a:t>Attracting and retaining workforce (i.e. tuition reimbursement or housing support)</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Have started a yearly Main Street Summit to discuss best practices, share resources and network with other communities.  2018 Summit had 650 attendees.  Through two Legislative sessions requests by the Governor’s office to provide funding for MSI have not been realized; so Departments have been approached to development internal programs that fit within the MSI platform.  NDDOT was one of the first Departments, others have started initiating programs of their own.</a:t>
            </a:r>
            <a:endParaRPr lang="en-US" dirty="0" smtClean="0"/>
          </a:p>
          <a:p>
            <a:endParaRPr lang="en-US" dirty="0" smtClean="0"/>
          </a:p>
          <a:p>
            <a:r>
              <a:rPr lang="en-US" dirty="0" smtClean="0"/>
              <a:t>The Urban Grant Program (UGP) is NDDOT’s response to the Governor's Main Street Initiative (MSI).</a:t>
            </a:r>
            <a:endParaRPr lang="en-US" dirty="0"/>
          </a:p>
        </p:txBody>
      </p:sp>
      <p:sp>
        <p:nvSpPr>
          <p:cNvPr id="4" name="Slide Number Placeholder 3"/>
          <p:cNvSpPr>
            <a:spLocks noGrp="1"/>
          </p:cNvSpPr>
          <p:nvPr>
            <p:ph type="sldNum" sz="quarter" idx="10"/>
          </p:nvPr>
        </p:nvSpPr>
        <p:spPr/>
        <p:txBody>
          <a:bodyPr/>
          <a:lstStyle/>
          <a:p>
            <a:fld id="{907ADB30-7BC1-4689-B302-D3B6EA24B89D}" type="slidenum">
              <a:rPr lang="en-US" smtClean="0"/>
              <a:t>2</a:t>
            </a:fld>
            <a:endParaRPr lang="en-US"/>
          </a:p>
        </p:txBody>
      </p:sp>
    </p:spTree>
    <p:extLst>
      <p:ext uri="{BB962C8B-B14F-4D97-AF65-F5344CB8AC3E}">
        <p14:creationId xmlns:p14="http://schemas.microsoft.com/office/powerpoint/2010/main" val="1726997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Low cost</a:t>
            </a:r>
            <a:r>
              <a:rPr lang="en-US" baseline="0" dirty="0" smtClean="0"/>
              <a:t> helped with implementation</a:t>
            </a:r>
          </a:p>
          <a:p>
            <a:pPr marL="171450" indent="-171450">
              <a:buFont typeface="Arial" panose="020B0604020202020204" pitchFamily="34" charset="0"/>
              <a:buChar char="•"/>
            </a:pPr>
            <a:r>
              <a:rPr lang="en-US" baseline="0" dirty="0" smtClean="0"/>
              <a:t>Short set-up times limited disruption to the traveling public</a:t>
            </a:r>
          </a:p>
          <a:p>
            <a:pPr marL="171450" indent="-171450">
              <a:buFont typeface="Arial" panose="020B0604020202020204" pitchFamily="34" charset="0"/>
              <a:buChar char="•"/>
            </a:pPr>
            <a:r>
              <a:rPr lang="en-US" baseline="0" dirty="0" smtClean="0"/>
              <a:t>Started the conversation, good or bad, on various alternative concepts</a:t>
            </a:r>
          </a:p>
          <a:p>
            <a:pPr marL="171450" indent="-171450">
              <a:buFont typeface="Arial" panose="020B0604020202020204" pitchFamily="34" charset="0"/>
              <a:buChar char="•"/>
            </a:pPr>
            <a:r>
              <a:rPr lang="en-US" baseline="0" dirty="0" smtClean="0"/>
              <a:t>Roughly 2,000 responses from the public through 9 demonstrations</a:t>
            </a:r>
          </a:p>
          <a:p>
            <a:pPr marL="171450" indent="-171450">
              <a:buFont typeface="Arial" panose="020B0604020202020204" pitchFamily="34" charset="0"/>
              <a:buChar char="•"/>
            </a:pPr>
            <a:r>
              <a:rPr lang="en-US" baseline="0" dirty="0" smtClean="0"/>
              <a:t>In general people walking, biking and using public transportation had positive responses about the demonstrations and people driving had negative responses</a:t>
            </a:r>
          </a:p>
          <a:p>
            <a:pPr marL="171450" indent="-171450">
              <a:buFont typeface="Arial" panose="020B0604020202020204" pitchFamily="34" charset="0"/>
              <a:buChar char="•"/>
            </a:pPr>
            <a:r>
              <a:rPr lang="en-US" dirty="0" smtClean="0"/>
              <a:t>Enhance collaboration</a:t>
            </a:r>
            <a:r>
              <a:rPr lang="en-US" baseline="0" dirty="0" smtClean="0"/>
              <a:t> with other state agencies and local jurisdictions</a:t>
            </a:r>
            <a:endParaRPr lang="en-US" dirty="0"/>
          </a:p>
        </p:txBody>
      </p:sp>
      <p:sp>
        <p:nvSpPr>
          <p:cNvPr id="4" name="Slide Number Placeholder 3"/>
          <p:cNvSpPr>
            <a:spLocks noGrp="1"/>
          </p:cNvSpPr>
          <p:nvPr>
            <p:ph type="sldNum" sz="quarter" idx="10"/>
          </p:nvPr>
        </p:nvSpPr>
        <p:spPr/>
        <p:txBody>
          <a:bodyPr/>
          <a:lstStyle/>
          <a:p>
            <a:fld id="{907ADB30-7BC1-4689-B302-D3B6EA24B89D}" type="slidenum">
              <a:rPr lang="en-US" smtClean="0"/>
              <a:t>25</a:t>
            </a:fld>
            <a:endParaRPr lang="en-US"/>
          </a:p>
        </p:txBody>
      </p:sp>
    </p:spTree>
    <p:extLst>
      <p:ext uri="{BB962C8B-B14F-4D97-AF65-F5344CB8AC3E}">
        <p14:creationId xmlns:p14="http://schemas.microsoft.com/office/powerpoint/2010/main" val="1876006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indent="-342900" eaLnBrk="1" hangingPunct="1">
              <a:buFont typeface="Arial" panose="020B0604020202020204" pitchFamily="34" charset="0"/>
              <a:buChar char="•"/>
            </a:pPr>
            <a:r>
              <a:rPr lang="en-US" altLang="en-US" sz="1200" dirty="0" smtClean="0">
                <a:latin typeface="+mn-lt"/>
              </a:rPr>
              <a:t>FHWA direction that demonstrations need to be consistent with MUTCD</a:t>
            </a:r>
          </a:p>
          <a:p>
            <a:pPr marL="800100" lvl="1" indent="-342900" eaLnBrk="1" hangingPunct="1">
              <a:buFont typeface="Arial" panose="020B0604020202020204" pitchFamily="34" charset="0"/>
              <a:buChar char="•"/>
            </a:pPr>
            <a:r>
              <a:rPr lang="en-US" altLang="en-US" sz="1200" dirty="0" smtClean="0">
                <a:latin typeface="+mn-lt"/>
              </a:rPr>
              <a:t>Appears to be new stance and contrary to other pop-up demonstrations around the country</a:t>
            </a:r>
          </a:p>
          <a:p>
            <a:pPr marL="342900" indent="-342900" eaLnBrk="1" hangingPunct="1">
              <a:buFont typeface="Arial" panose="020B0604020202020204" pitchFamily="34" charset="0"/>
              <a:buChar char="•"/>
            </a:pPr>
            <a:r>
              <a:rPr lang="en-US" altLang="en-US" sz="1200" dirty="0" smtClean="0">
                <a:latin typeface="+mn-lt"/>
              </a:rPr>
              <a:t>Bold colors can</a:t>
            </a:r>
            <a:r>
              <a:rPr lang="en-US" altLang="en-US" sz="1200" baseline="0" dirty="0" smtClean="0">
                <a:latin typeface="+mn-lt"/>
              </a:rPr>
              <a:t> be good and bad</a:t>
            </a:r>
          </a:p>
          <a:p>
            <a:pPr marL="800100" lvl="1" indent="-342900" eaLnBrk="1" hangingPunct="1">
              <a:buFont typeface="Arial" panose="020B0604020202020204" pitchFamily="34" charset="0"/>
              <a:buChar char="•"/>
            </a:pPr>
            <a:r>
              <a:rPr lang="en-US" altLang="en-US" sz="1200" dirty="0" smtClean="0">
                <a:latin typeface="+mn-lt"/>
              </a:rPr>
              <a:t>If people don’t like the color they may not like the whole project and what it is trying to accomplish</a:t>
            </a:r>
          </a:p>
          <a:p>
            <a:pPr marL="342900" indent="-342900" eaLnBrk="1" hangingPunct="1">
              <a:buFont typeface="Arial" panose="020B0604020202020204" pitchFamily="34" charset="0"/>
              <a:buChar char="•"/>
            </a:pPr>
            <a:r>
              <a:rPr lang="en-US" altLang="en-US" sz="1200" dirty="0" smtClean="0">
                <a:latin typeface="+mn-lt"/>
              </a:rPr>
              <a:t>Misunderstanding from public that the demonstration (including colors and materials) was actually a permanent project </a:t>
            </a:r>
          </a:p>
          <a:p>
            <a:pPr marL="342900" indent="-342900" eaLnBrk="1" hangingPunct="1">
              <a:buFont typeface="Arial" panose="020B0604020202020204" pitchFamily="34" charset="0"/>
              <a:buChar char="•"/>
            </a:pPr>
            <a:r>
              <a:rPr lang="en-US" altLang="en-US" sz="1200" dirty="0" smtClean="0">
                <a:latin typeface="+mn-lt"/>
              </a:rPr>
              <a:t>Use materials that can easily be changed</a:t>
            </a:r>
          </a:p>
          <a:p>
            <a:pPr marL="800100" lvl="1" indent="-342900" eaLnBrk="1" hangingPunct="1">
              <a:buFont typeface="Arial" panose="020B0604020202020204" pitchFamily="34" charset="0"/>
              <a:buChar char="•"/>
            </a:pPr>
            <a:r>
              <a:rPr lang="en-US" altLang="en-US" sz="1200" dirty="0" smtClean="0">
                <a:latin typeface="+mn-lt"/>
              </a:rPr>
              <a:t>Some</a:t>
            </a:r>
            <a:r>
              <a:rPr lang="en-US" altLang="en-US" sz="1200" baseline="0" dirty="0" smtClean="0">
                <a:latin typeface="+mn-lt"/>
              </a:rPr>
              <a:t> demonstrations used a type of paint that was hard to wash-off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smtClean="0">
                <a:latin typeface="+mn-lt"/>
              </a:rPr>
              <a:t>Have an Internal response team</a:t>
            </a:r>
          </a:p>
        </p:txBody>
      </p:sp>
      <p:sp>
        <p:nvSpPr>
          <p:cNvPr id="4" name="Slide Number Placeholder 3"/>
          <p:cNvSpPr>
            <a:spLocks noGrp="1"/>
          </p:cNvSpPr>
          <p:nvPr>
            <p:ph type="sldNum" sz="quarter" idx="10"/>
          </p:nvPr>
        </p:nvSpPr>
        <p:spPr/>
        <p:txBody>
          <a:bodyPr/>
          <a:lstStyle/>
          <a:p>
            <a:fld id="{907ADB30-7BC1-4689-B302-D3B6EA24B89D}" type="slidenum">
              <a:rPr lang="en-US" smtClean="0"/>
              <a:t>26</a:t>
            </a:fld>
            <a:endParaRPr lang="en-US"/>
          </a:p>
        </p:txBody>
      </p:sp>
    </p:spTree>
    <p:extLst>
      <p:ext uri="{BB962C8B-B14F-4D97-AF65-F5344CB8AC3E}">
        <p14:creationId xmlns:p14="http://schemas.microsoft.com/office/powerpoint/2010/main" val="124587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Other Goals/Objectives:</a:t>
            </a:r>
          </a:p>
          <a:p>
            <a:pPr marL="171450" indent="-171450">
              <a:buFont typeface="Arial" panose="020B0604020202020204" pitchFamily="34" charset="0"/>
              <a:buChar char="•"/>
            </a:pPr>
            <a:r>
              <a:rPr lang="en-US" dirty="0" smtClean="0"/>
              <a:t>Projects</a:t>
            </a:r>
            <a:r>
              <a:rPr lang="en-US" baseline="0" dirty="0" smtClean="0"/>
              <a:t> that support outward expansion or increase in passenger vehicle capacity on the fringe are not consistent with the program</a:t>
            </a:r>
          </a:p>
          <a:p>
            <a:pPr marL="171450" indent="-171450">
              <a:buFont typeface="Arial" panose="020B0604020202020204" pitchFamily="34" charset="0"/>
              <a:buChar char="•"/>
            </a:pPr>
            <a:r>
              <a:rPr lang="en-US" baseline="0" dirty="0" smtClean="0"/>
              <a:t>Intends to maximize the return on investment; focus projects near vacant or underutilized parcels; revitalization</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Other Requirements:</a:t>
            </a:r>
          </a:p>
          <a:p>
            <a:pPr marL="171450" indent="-171450">
              <a:buFont typeface="Arial" panose="020B0604020202020204" pitchFamily="34" charset="0"/>
              <a:buChar char="•"/>
            </a:pPr>
            <a:r>
              <a:rPr lang="en-US" baseline="0" dirty="0" smtClean="0"/>
              <a:t>Projects that support the urban core or CBD and demonstrate ROI</a:t>
            </a:r>
          </a:p>
          <a:p>
            <a:pPr marL="171450" indent="-171450">
              <a:buFont typeface="Arial" panose="020B0604020202020204" pitchFamily="34" charset="0"/>
              <a:buChar char="•"/>
            </a:pPr>
            <a:r>
              <a:rPr lang="en-US" baseline="0" dirty="0" smtClean="0"/>
              <a:t>Projects consistent with locally developed plans (ensure community support)</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Example projects:</a:t>
            </a:r>
          </a:p>
          <a:p>
            <a:pPr marL="171450" indent="-171450">
              <a:buFont typeface="Arial" panose="020B0604020202020204" pitchFamily="34" charset="0"/>
              <a:buChar char="•"/>
            </a:pPr>
            <a:r>
              <a:rPr lang="en-US" baseline="0" dirty="0" err="1" smtClean="0"/>
              <a:t>Ped</a:t>
            </a:r>
            <a:r>
              <a:rPr lang="en-US" baseline="0" dirty="0" smtClean="0"/>
              <a:t>, bike and transit friendly corridor improvements</a:t>
            </a:r>
          </a:p>
          <a:p>
            <a:pPr marL="171450" indent="-171450">
              <a:buFont typeface="Arial" panose="020B0604020202020204" pitchFamily="34" charset="0"/>
              <a:buChar char="•"/>
            </a:pPr>
            <a:r>
              <a:rPr lang="en-US" baseline="0" dirty="0" smtClean="0"/>
              <a:t>Projects that improve safety for all users</a:t>
            </a:r>
          </a:p>
          <a:p>
            <a:pPr marL="171450" indent="-171450">
              <a:buFont typeface="Arial" panose="020B0604020202020204" pitchFamily="34" charset="0"/>
              <a:buChar char="•"/>
            </a:pPr>
            <a:r>
              <a:rPr lang="en-US" baseline="0" dirty="0" smtClean="0"/>
              <a:t>Traffic calming measures</a:t>
            </a:r>
          </a:p>
          <a:p>
            <a:pPr marL="171450" indent="-171450">
              <a:buFont typeface="Arial" panose="020B0604020202020204" pitchFamily="34" charset="0"/>
              <a:buChar char="•"/>
            </a:pPr>
            <a:r>
              <a:rPr lang="en-US" baseline="0" dirty="0" smtClean="0"/>
              <a:t>Road diets</a:t>
            </a:r>
          </a:p>
          <a:p>
            <a:pPr marL="171450" indent="-171450">
              <a:buFont typeface="Arial" panose="020B0604020202020204" pitchFamily="34" charset="0"/>
              <a:buChar char="•"/>
            </a:pPr>
            <a:r>
              <a:rPr lang="en-US" baseline="0" dirty="0" smtClean="0"/>
              <a:t>Bus stops, bus pull-outs</a:t>
            </a:r>
          </a:p>
          <a:p>
            <a:pPr marL="171450" indent="-171450">
              <a:buFont typeface="Arial" panose="020B0604020202020204" pitchFamily="34" charset="0"/>
              <a:buChar char="•"/>
            </a:pPr>
            <a:r>
              <a:rPr lang="en-US" baseline="0" dirty="0" smtClean="0"/>
              <a:t>Bike lanes</a:t>
            </a:r>
          </a:p>
          <a:p>
            <a:pPr marL="171450" indent="-171450">
              <a:buFont typeface="Arial" panose="020B0604020202020204" pitchFamily="34" charset="0"/>
              <a:buChar char="•"/>
            </a:pPr>
            <a:r>
              <a:rPr lang="en-US" baseline="0" dirty="0" smtClean="0"/>
              <a:t>Landscaping and streetscape</a:t>
            </a:r>
          </a:p>
          <a:p>
            <a:pPr marL="171450" indent="-171450">
              <a:buFont typeface="Arial" panose="020B0604020202020204" pitchFamily="34" charset="0"/>
              <a:buChar char="•"/>
            </a:pPr>
            <a:r>
              <a:rPr lang="en-US" baseline="0" dirty="0" smtClean="0"/>
              <a:t>Lighting</a:t>
            </a:r>
          </a:p>
          <a:p>
            <a:pPr marL="171450" indent="-171450">
              <a:buFont typeface="Arial" panose="020B0604020202020204" pitchFamily="34" charset="0"/>
              <a:buChar char="•"/>
            </a:pPr>
            <a:r>
              <a:rPr lang="en-US" baseline="0" dirty="0" err="1" smtClean="0"/>
              <a:t>Ped</a:t>
            </a:r>
            <a:r>
              <a:rPr lang="en-US" baseline="0" dirty="0" smtClean="0"/>
              <a:t> controlled signalization</a:t>
            </a:r>
          </a:p>
          <a:p>
            <a:pPr marL="171450" indent="-171450">
              <a:buFont typeface="Arial" panose="020B0604020202020204" pitchFamily="34" charset="0"/>
              <a:buChar char="•"/>
            </a:pPr>
            <a:r>
              <a:rPr lang="en-US" baseline="0" dirty="0" smtClean="0"/>
              <a:t>Projects improving transportation system connectivity</a:t>
            </a:r>
          </a:p>
          <a:p>
            <a:pPr marL="171450" indent="-171450">
              <a:buFont typeface="Arial" panose="020B0604020202020204" pitchFamily="34" charset="0"/>
              <a:buChar char="•"/>
            </a:pPr>
            <a:r>
              <a:rPr lang="en-US" baseline="0" dirty="0" smtClean="0"/>
              <a:t>Asset preservation projects</a:t>
            </a:r>
            <a:endParaRPr lang="en-US" dirty="0"/>
          </a:p>
        </p:txBody>
      </p:sp>
      <p:sp>
        <p:nvSpPr>
          <p:cNvPr id="4" name="Slide Number Placeholder 3"/>
          <p:cNvSpPr>
            <a:spLocks noGrp="1"/>
          </p:cNvSpPr>
          <p:nvPr>
            <p:ph type="sldNum" sz="quarter" idx="10"/>
          </p:nvPr>
        </p:nvSpPr>
        <p:spPr/>
        <p:txBody>
          <a:bodyPr/>
          <a:lstStyle/>
          <a:p>
            <a:fld id="{907ADB30-7BC1-4689-B302-D3B6EA24B89D}" type="slidenum">
              <a:rPr lang="en-US" smtClean="0"/>
              <a:t>3</a:t>
            </a:fld>
            <a:endParaRPr lang="en-US"/>
          </a:p>
        </p:txBody>
      </p:sp>
    </p:spTree>
    <p:extLst>
      <p:ext uri="{BB962C8B-B14F-4D97-AF65-F5344CB8AC3E}">
        <p14:creationId xmlns:p14="http://schemas.microsoft.com/office/powerpoint/2010/main" val="2502413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Each yellow area</a:t>
            </a:r>
            <a:r>
              <a:rPr lang="en-US" baseline="0" dirty="0" smtClean="0"/>
              <a:t> developed by NDDOT and proposed back to City.  They could make modifications.</a:t>
            </a:r>
          </a:p>
          <a:p>
            <a:endParaRPr lang="en-US" baseline="0" dirty="0" smtClean="0"/>
          </a:p>
          <a:p>
            <a:r>
              <a:rPr lang="en-US" baseline="0" dirty="0" smtClean="0"/>
              <a:t>Based off of any information related to a downtown association, historic district boundary, etc.</a:t>
            </a:r>
            <a:endParaRPr lang="en-US" dirty="0"/>
          </a:p>
        </p:txBody>
      </p:sp>
      <p:sp>
        <p:nvSpPr>
          <p:cNvPr id="4" name="Slide Number Placeholder 3"/>
          <p:cNvSpPr>
            <a:spLocks noGrp="1"/>
          </p:cNvSpPr>
          <p:nvPr>
            <p:ph type="sldNum" sz="quarter" idx="10"/>
          </p:nvPr>
        </p:nvSpPr>
        <p:spPr/>
        <p:txBody>
          <a:bodyPr/>
          <a:lstStyle/>
          <a:p>
            <a:fld id="{907ADB30-7BC1-4689-B302-D3B6EA24B89D}" type="slidenum">
              <a:rPr lang="en-US" smtClean="0"/>
              <a:t>4</a:t>
            </a:fld>
            <a:endParaRPr lang="en-US"/>
          </a:p>
        </p:txBody>
      </p:sp>
    </p:spTree>
    <p:extLst>
      <p:ext uri="{BB962C8B-B14F-4D97-AF65-F5344CB8AC3E}">
        <p14:creationId xmlns:p14="http://schemas.microsoft.com/office/powerpoint/2010/main" val="2700759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Funding</a:t>
            </a:r>
          </a:p>
          <a:p>
            <a:pPr marL="171450" indent="-171450">
              <a:buFont typeface="Arial" panose="020B0604020202020204" pitchFamily="34" charset="0"/>
              <a:buChar char="•"/>
            </a:pPr>
            <a:r>
              <a:rPr lang="en-US" dirty="0" smtClean="0"/>
              <a:t>State match will</a:t>
            </a:r>
            <a:r>
              <a:rPr lang="en-US" baseline="0" dirty="0" smtClean="0"/>
              <a:t> be provided on projects on the state highway system.</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Pilot Projects</a:t>
            </a:r>
          </a:p>
          <a:p>
            <a:pPr marL="171450" indent="-171450">
              <a:buFont typeface="Arial" panose="020B0604020202020204" pitchFamily="34" charset="0"/>
              <a:buChar char="•"/>
            </a:pPr>
            <a:r>
              <a:rPr lang="en-US" baseline="0" dirty="0" smtClean="0"/>
              <a:t>10</a:t>
            </a:r>
            <a:r>
              <a:rPr lang="en-US" baseline="30000" dirty="0" smtClean="0"/>
              <a:t>th</a:t>
            </a:r>
            <a:r>
              <a:rPr lang="en-US" baseline="0" dirty="0" smtClean="0"/>
              <a:t> St – colored concrete, sidewalk, trees, bus shelters, bike lanes, decorative lighting, pedestrian railing</a:t>
            </a:r>
          </a:p>
          <a:p>
            <a:pPr marL="171450" indent="-171450">
              <a:buFont typeface="Arial" panose="020B0604020202020204" pitchFamily="34" charset="0"/>
              <a:buChar char="•"/>
            </a:pPr>
            <a:r>
              <a:rPr lang="en-US" baseline="0" dirty="0" smtClean="0"/>
              <a:t>DL – </a:t>
            </a:r>
            <a:r>
              <a:rPr lang="en-US" baseline="0" dirty="0" err="1" smtClean="0"/>
              <a:t>bulbouts</a:t>
            </a:r>
            <a:r>
              <a:rPr lang="en-US" baseline="0" dirty="0" smtClean="0"/>
              <a:t>, decorative concrete, sidewalk, planters, decorative lighting, signals, landscaping, benches, trash receptacles, bike racks, monuments</a:t>
            </a:r>
          </a:p>
          <a:p>
            <a:pPr marL="171450" indent="-171450">
              <a:buFont typeface="Arial" panose="020B0604020202020204" pitchFamily="34" charset="0"/>
              <a:buChar char="•"/>
            </a:pPr>
            <a:r>
              <a:rPr lang="en-US" baseline="0" dirty="0" smtClean="0"/>
              <a:t>VC 3</a:t>
            </a:r>
            <a:r>
              <a:rPr lang="en-US" baseline="30000" dirty="0" smtClean="0"/>
              <a:t>rd</a:t>
            </a:r>
            <a:r>
              <a:rPr lang="en-US" baseline="0" dirty="0" smtClean="0"/>
              <a:t> St – sidewalk, decorative lighting, trees</a:t>
            </a:r>
          </a:p>
          <a:p>
            <a:pPr marL="171450" indent="-171450">
              <a:buFont typeface="Arial" panose="020B0604020202020204" pitchFamily="34" charset="0"/>
              <a:buChar char="•"/>
            </a:pPr>
            <a:r>
              <a:rPr lang="en-US" baseline="0" dirty="0" smtClean="0"/>
              <a:t>VC Central Ave – </a:t>
            </a:r>
            <a:r>
              <a:rPr lang="en-US" baseline="0" dirty="0" err="1" smtClean="0"/>
              <a:t>bulbouts</a:t>
            </a:r>
            <a:r>
              <a:rPr lang="en-US" baseline="0" dirty="0" smtClean="0"/>
              <a:t>, sidewalk, decorative lighting, signals</a:t>
            </a:r>
          </a:p>
        </p:txBody>
      </p:sp>
      <p:sp>
        <p:nvSpPr>
          <p:cNvPr id="4" name="Slide Number Placeholder 3"/>
          <p:cNvSpPr>
            <a:spLocks noGrp="1"/>
          </p:cNvSpPr>
          <p:nvPr>
            <p:ph type="sldNum" sz="quarter" idx="10"/>
          </p:nvPr>
        </p:nvSpPr>
        <p:spPr/>
        <p:txBody>
          <a:bodyPr/>
          <a:lstStyle/>
          <a:p>
            <a:fld id="{907ADB30-7BC1-4689-B302-D3B6EA24B89D}" type="slidenum">
              <a:rPr lang="en-US" smtClean="0"/>
              <a:t>5</a:t>
            </a:fld>
            <a:endParaRPr lang="en-US"/>
          </a:p>
        </p:txBody>
      </p:sp>
    </p:spTree>
    <p:extLst>
      <p:ext uri="{BB962C8B-B14F-4D97-AF65-F5344CB8AC3E}">
        <p14:creationId xmlns:p14="http://schemas.microsoft.com/office/powerpoint/2010/main" val="304293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Good…..</a:t>
            </a:r>
          </a:p>
          <a:p>
            <a:pPr marL="171450" indent="-171450">
              <a:buFont typeface="Arial" panose="020B0604020202020204" pitchFamily="34" charset="0"/>
              <a:buChar char="•"/>
            </a:pPr>
            <a:r>
              <a:rPr lang="en-US" dirty="0" smtClean="0"/>
              <a:t>Cities have been very responsive to the program from the onset, have seen a lot of interest</a:t>
            </a:r>
            <a:endParaRPr lang="en-US" baseline="0" dirty="0" smtClean="0"/>
          </a:p>
          <a:p>
            <a:pPr marL="171450" indent="-171450">
              <a:buFont typeface="Arial" panose="020B0604020202020204" pitchFamily="34" charset="0"/>
              <a:buChar char="•"/>
            </a:pPr>
            <a:r>
              <a:rPr lang="en-US" baseline="0" dirty="0" smtClean="0"/>
              <a:t>Have received some good feedback from the public as cities pursue the projects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The Issues…..</a:t>
            </a:r>
          </a:p>
          <a:p>
            <a:pPr marL="171450" indent="-171450">
              <a:buFont typeface="Arial" panose="020B0604020202020204" pitchFamily="34" charset="0"/>
              <a:buChar char="•"/>
            </a:pPr>
            <a:r>
              <a:rPr lang="en-US" baseline="0" dirty="0" smtClean="0"/>
              <a:t>Have also had some projects that have had negative public feedback; opinions on loss of parking, road diets</a:t>
            </a:r>
          </a:p>
          <a:p>
            <a:pPr marL="171450" indent="-171450">
              <a:buFont typeface="Arial" panose="020B0604020202020204" pitchFamily="34" charset="0"/>
              <a:buChar char="•"/>
            </a:pPr>
            <a:r>
              <a:rPr lang="en-US" baseline="0" dirty="0" smtClean="0"/>
              <a:t>Many instances of unwarranted traffic signals in older parts of downtown</a:t>
            </a:r>
          </a:p>
          <a:p>
            <a:pPr marL="171450" indent="-171450">
              <a:buFont typeface="Arial" panose="020B0604020202020204" pitchFamily="34" charset="0"/>
              <a:buChar char="•"/>
            </a:pPr>
            <a:r>
              <a:rPr lang="en-US" baseline="0" dirty="0" smtClean="0"/>
              <a:t>Many requests for items for this type of program leads to requests for ineligible items</a:t>
            </a:r>
          </a:p>
          <a:p>
            <a:pPr marL="171450" indent="-171450">
              <a:buFont typeface="Arial" panose="020B0604020202020204" pitchFamily="34" charset="0"/>
              <a:buChar char="•"/>
            </a:pPr>
            <a:r>
              <a:rPr lang="en-US" baseline="0" dirty="0" smtClean="0"/>
              <a:t>Have had some difficulty getting projects off the ground, we have now gained some momentum and projects are getting built</a:t>
            </a:r>
            <a:endParaRPr lang="en-US" dirty="0"/>
          </a:p>
        </p:txBody>
      </p:sp>
      <p:sp>
        <p:nvSpPr>
          <p:cNvPr id="4" name="Slide Number Placeholder 3"/>
          <p:cNvSpPr>
            <a:spLocks noGrp="1"/>
          </p:cNvSpPr>
          <p:nvPr>
            <p:ph type="sldNum" sz="quarter" idx="10"/>
          </p:nvPr>
        </p:nvSpPr>
        <p:spPr/>
        <p:txBody>
          <a:bodyPr/>
          <a:lstStyle/>
          <a:p>
            <a:fld id="{907ADB30-7BC1-4689-B302-D3B6EA24B89D}" type="slidenum">
              <a:rPr lang="en-US" smtClean="0"/>
              <a:t>16</a:t>
            </a:fld>
            <a:endParaRPr lang="en-US"/>
          </a:p>
        </p:txBody>
      </p:sp>
    </p:spTree>
    <p:extLst>
      <p:ext uri="{BB962C8B-B14F-4D97-AF65-F5344CB8AC3E}">
        <p14:creationId xmlns:p14="http://schemas.microsoft.com/office/powerpoint/2010/main" val="107285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ND Moves</a:t>
            </a:r>
          </a:p>
          <a:p>
            <a:pPr marL="171450" indent="-171450">
              <a:buFont typeface="Arial" panose="020B0604020202020204" pitchFamily="34" charset="0"/>
              <a:buChar char="•"/>
            </a:pPr>
            <a:r>
              <a:rPr lang="en-US" dirty="0" smtClean="0"/>
              <a:t>New</a:t>
            </a:r>
            <a:r>
              <a:rPr lang="en-US" baseline="0" dirty="0" smtClean="0"/>
              <a:t> venture for NDDOT</a:t>
            </a:r>
          </a:p>
          <a:p>
            <a:pPr marL="171450" indent="-171450">
              <a:buFont typeface="Arial" panose="020B0604020202020204" pitchFamily="34" charset="0"/>
              <a:buChar char="•"/>
            </a:pPr>
            <a:r>
              <a:rPr lang="en-US" baseline="0" dirty="0" smtClean="0"/>
              <a:t>Previous statewide bike plan was completed in 1994</a:t>
            </a:r>
          </a:p>
          <a:p>
            <a:pPr marL="171450" indent="-171450">
              <a:buFont typeface="Arial" panose="020B0604020202020204" pitchFamily="34" charset="0"/>
              <a:buChar char="•"/>
            </a:pPr>
            <a:endParaRPr lang="en-US" baseline="0" dirty="0" smtClean="0"/>
          </a:p>
          <a:p>
            <a:r>
              <a:rPr lang="en-US" dirty="0" smtClean="0"/>
              <a:t>Pop-up</a:t>
            </a:r>
            <a:r>
              <a:rPr lang="en-US" baseline="0" dirty="0" smtClean="0"/>
              <a:t> Demonstrations are part of ND Moves the Statewide Active and Public Transportation Plan</a:t>
            </a:r>
            <a:endParaRPr lang="en-US" dirty="0" smtClean="0"/>
          </a:p>
          <a:p>
            <a:pPr marL="171450" indent="-171450">
              <a:buFont typeface="Arial" panose="020B0604020202020204" pitchFamily="34" charset="0"/>
              <a:buChar char="•"/>
            </a:pPr>
            <a:r>
              <a:rPr lang="en-US" dirty="0" smtClean="0"/>
              <a:t>The plan is primarily</a:t>
            </a:r>
            <a:r>
              <a:rPr lang="en-US" baseline="0" dirty="0" smtClean="0"/>
              <a:t> a policy oriented plan that will evaluate the following areas:</a:t>
            </a:r>
            <a:endParaRPr lang="en-US" dirty="0" smtClean="0"/>
          </a:p>
          <a:p>
            <a:endParaRPr lang="en-US" dirty="0" smtClean="0"/>
          </a:p>
          <a:p>
            <a:r>
              <a:rPr lang="en-US" dirty="0" smtClean="0"/>
              <a:t>Design Guidelines</a:t>
            </a:r>
          </a:p>
          <a:p>
            <a:pPr marL="171450" indent="-171450">
              <a:buFont typeface="Arial" panose="020B0604020202020204" pitchFamily="34" charset="0"/>
              <a:buChar char="•"/>
            </a:pPr>
            <a:r>
              <a:rPr lang="en-US" dirty="0" smtClean="0"/>
              <a:t>Numerous</a:t>
            </a:r>
            <a:r>
              <a:rPr lang="en-US" baseline="0" dirty="0" smtClean="0"/>
              <a:t> publications: AASHTO; NACTO; FHWA; ITE</a:t>
            </a:r>
          </a:p>
          <a:p>
            <a:pPr marL="171450" indent="-171450">
              <a:buFont typeface="Arial" panose="020B0604020202020204" pitchFamily="34" charset="0"/>
              <a:buChar char="•"/>
            </a:pPr>
            <a:r>
              <a:rPr lang="en-US" baseline="0" dirty="0" smtClean="0"/>
              <a:t>Compile best practices for facilities such as but not limited to: buffered bicycle lanes; buffered bicycle lanes; </a:t>
            </a:r>
            <a:r>
              <a:rPr lang="en-US" baseline="0" dirty="0" err="1" smtClean="0"/>
              <a:t>sharrows</a:t>
            </a:r>
            <a:r>
              <a:rPr lang="en-US" baseline="0" dirty="0" smtClean="0"/>
              <a:t>; shoulder widths; multi-use trail 	characteristics; curb extensions/bulb outs.</a:t>
            </a:r>
          </a:p>
          <a:p>
            <a:pPr marL="171450" indent="-171450">
              <a:buFont typeface="Arial" panose="020B0604020202020204" pitchFamily="34" charset="0"/>
              <a:buChar char="•"/>
            </a:pPr>
            <a:r>
              <a:rPr lang="en-US" baseline="0" dirty="0" smtClean="0"/>
              <a:t>Guidance is also being provided as to when it may be appropriate to implement such features.</a:t>
            </a:r>
          </a:p>
          <a:p>
            <a:pPr marL="0" indent="0">
              <a:buFont typeface="Arial" panose="020B0604020202020204" pitchFamily="34" charset="0"/>
              <a:buNone/>
            </a:pPr>
            <a:endParaRPr lang="en-US" baseline="0" dirty="0" smtClean="0"/>
          </a:p>
          <a:p>
            <a:r>
              <a:rPr lang="en-US" baseline="0" dirty="0" smtClean="0"/>
              <a:t>Data collection</a:t>
            </a:r>
          </a:p>
          <a:p>
            <a:pPr marL="171450" indent="-171450">
              <a:buFont typeface="Arial" panose="020B0604020202020204" pitchFamily="34" charset="0"/>
              <a:buChar char="•"/>
            </a:pPr>
            <a:r>
              <a:rPr lang="en-US" baseline="0" dirty="0" smtClean="0"/>
              <a:t>Recommendations are being developed as to methodologies for collecting bicycle, pedestrian, and public transportation use/frequency data</a:t>
            </a:r>
          </a:p>
          <a:p>
            <a:pPr marL="0" indent="0">
              <a:buFont typeface="Arial" panose="020B0604020202020204" pitchFamily="34" charset="0"/>
              <a:buNone/>
            </a:pPr>
            <a:endParaRPr lang="en-US" baseline="0" dirty="0" smtClean="0"/>
          </a:p>
          <a:p>
            <a:r>
              <a:rPr lang="en-US" baseline="0" dirty="0" smtClean="0"/>
              <a:t>Laws, policies, and programs</a:t>
            </a:r>
          </a:p>
          <a:p>
            <a:pPr marL="171450" indent="-171450">
              <a:buFont typeface="Arial" panose="020B0604020202020204" pitchFamily="34" charset="0"/>
              <a:buChar char="•"/>
            </a:pPr>
            <a:r>
              <a:rPr lang="en-US" baseline="0" dirty="0" smtClean="0"/>
              <a:t>Various laws policies and programs at the state level are being evaluated to determine if these create existing barriers to active and public transportation and also to see if opportunities exist to support active and public transportation</a:t>
            </a:r>
          </a:p>
          <a:p>
            <a:pPr marL="0" indent="0">
              <a:buFont typeface="Arial" panose="020B0604020202020204" pitchFamily="34" charset="0"/>
              <a:buNone/>
            </a:pPr>
            <a:endParaRPr lang="en-US" baseline="0" dirty="0" smtClean="0"/>
          </a:p>
          <a:p>
            <a:r>
              <a:rPr lang="en-US" baseline="0" dirty="0" smtClean="0"/>
              <a:t>Funding and priorities </a:t>
            </a:r>
          </a:p>
          <a:p>
            <a:pPr marL="171450" indent="-171450">
              <a:buFont typeface="Arial" panose="020B0604020202020204" pitchFamily="34" charset="0"/>
              <a:buChar char="•"/>
            </a:pPr>
            <a:r>
              <a:rPr lang="en-US" baseline="0" dirty="0" smtClean="0"/>
              <a:t>Soliciting the public to understand if the amount and level of priority to fund active and public transportation projects currently and into the future is sufficient or if more or less funding should be considered.</a:t>
            </a:r>
          </a:p>
          <a:p>
            <a:pPr marL="171450" indent="-171450">
              <a:buFont typeface="Arial" panose="020B0604020202020204" pitchFamily="34" charset="0"/>
              <a:buChar char="•"/>
            </a:pPr>
            <a:r>
              <a:rPr lang="en-US" baseline="0" dirty="0" smtClean="0"/>
              <a:t>Also what might be the demand for active and public transportation in North Dakota over the next 20 years and what does that mean in relation to the amount of resources that may be necessary to support the subject modes</a:t>
            </a:r>
          </a:p>
          <a:p>
            <a:endParaRPr lang="en-US" baseline="0" dirty="0" smtClean="0"/>
          </a:p>
          <a:p>
            <a:r>
              <a:rPr lang="en-US" baseline="0" dirty="0" smtClean="0"/>
              <a:t>Safety Messaging and Education</a:t>
            </a:r>
          </a:p>
          <a:p>
            <a:pPr marL="171450" indent="-171450">
              <a:buFont typeface="Arial" panose="020B0604020202020204" pitchFamily="34" charset="0"/>
              <a:buChar char="•"/>
            </a:pPr>
            <a:r>
              <a:rPr lang="en-US" baseline="0" dirty="0" smtClean="0"/>
              <a:t>Plan will evaluate current safety messaging and educational material related to active and public transportation and provide recommendations.</a:t>
            </a:r>
          </a:p>
          <a:p>
            <a:endParaRPr lang="en-US" baseline="0" dirty="0" smtClean="0"/>
          </a:p>
          <a:p>
            <a:r>
              <a:rPr lang="en-US" baseline="0" dirty="0" smtClean="0"/>
              <a:t>Identification of Statewide and US Bicycle Network</a:t>
            </a:r>
          </a:p>
          <a:p>
            <a:pPr marL="171450" indent="-171450">
              <a:buFont typeface="Arial" panose="020B0604020202020204" pitchFamily="34" charset="0"/>
              <a:buChar char="•"/>
            </a:pPr>
            <a:r>
              <a:rPr lang="en-US" baseline="0" dirty="0" smtClean="0"/>
              <a:t>Although primarily a policy related plan a specific statewide and US Bicycle route and associated recommended design characteristics are being identified as part of this effort.</a:t>
            </a:r>
          </a:p>
          <a:p>
            <a:pPr marL="171450" indent="-171450">
              <a:buFont typeface="Arial" panose="020B0604020202020204" pitchFamily="34" charset="0"/>
              <a:buChar char="•"/>
            </a:pPr>
            <a:r>
              <a:rPr lang="en-US" baseline="0" dirty="0" smtClean="0"/>
              <a:t>Future network including desired characteristics of transportation facility to plan for and implement not a current routing network</a:t>
            </a:r>
          </a:p>
        </p:txBody>
      </p:sp>
      <p:sp>
        <p:nvSpPr>
          <p:cNvPr id="4" name="Slide Number Placeholder 3"/>
          <p:cNvSpPr>
            <a:spLocks noGrp="1"/>
          </p:cNvSpPr>
          <p:nvPr>
            <p:ph type="sldNum" sz="quarter" idx="10"/>
          </p:nvPr>
        </p:nvSpPr>
        <p:spPr/>
        <p:txBody>
          <a:bodyPr/>
          <a:lstStyle/>
          <a:p>
            <a:fld id="{907ADB30-7BC1-4689-B302-D3B6EA24B89D}" type="slidenum">
              <a:rPr lang="en-US" smtClean="0"/>
              <a:t>20</a:t>
            </a:fld>
            <a:endParaRPr lang="en-US"/>
          </a:p>
        </p:txBody>
      </p:sp>
    </p:spTree>
    <p:extLst>
      <p:ext uri="{BB962C8B-B14F-4D97-AF65-F5344CB8AC3E}">
        <p14:creationId xmlns:p14="http://schemas.microsoft.com/office/powerpoint/2010/main" val="914366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7ADB30-7BC1-4689-B302-D3B6EA24B89D}" type="slidenum">
              <a:rPr lang="en-US" smtClean="0"/>
              <a:t>21</a:t>
            </a:fld>
            <a:endParaRPr lang="en-US"/>
          </a:p>
        </p:txBody>
      </p:sp>
    </p:spTree>
    <p:extLst>
      <p:ext uri="{BB962C8B-B14F-4D97-AF65-F5344CB8AC3E}">
        <p14:creationId xmlns:p14="http://schemas.microsoft.com/office/powerpoint/2010/main" val="994702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NDDOT Provided:</a:t>
            </a:r>
          </a:p>
          <a:p>
            <a:pPr marL="171450" indent="-171450">
              <a:buFont typeface="Arial" panose="020B0604020202020204" pitchFamily="34" charset="0"/>
              <a:buChar char="•"/>
            </a:pPr>
            <a:r>
              <a:rPr lang="en-US" dirty="0" smtClean="0"/>
              <a:t>NDDOT took</a:t>
            </a:r>
            <a:r>
              <a:rPr lang="en-US" baseline="0" dirty="0" smtClean="0"/>
              <a:t> the lead on these projects and the State’s consultant provided planning and design coordination</a:t>
            </a:r>
          </a:p>
          <a:p>
            <a:pPr marL="171450" indent="-171450">
              <a:buFont typeface="Arial" panose="020B0604020202020204" pitchFamily="34" charset="0"/>
              <a:buChar char="•"/>
            </a:pPr>
            <a:r>
              <a:rPr lang="en-US" baseline="0" dirty="0" smtClean="0"/>
              <a:t>NDDOT facilitated a workshop to provide communities with information on what a pop-up is and how to implement</a:t>
            </a:r>
          </a:p>
          <a:p>
            <a:pPr marL="171450" indent="-171450">
              <a:buFont typeface="Arial" panose="020B0604020202020204" pitchFamily="34" charset="0"/>
              <a:buChar char="•"/>
            </a:pPr>
            <a:r>
              <a:rPr lang="en-US" baseline="0" dirty="0" smtClean="0"/>
              <a:t>NDDOT developed surveys for public input collection</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Local Responsibility:</a:t>
            </a:r>
          </a:p>
          <a:p>
            <a:pPr marL="171450" indent="-171450">
              <a:buFont typeface="Arial" panose="020B0604020202020204" pitchFamily="34" charset="0"/>
              <a:buChar char="•"/>
            </a:pPr>
            <a:r>
              <a:rPr lang="en-US" baseline="0" dirty="0" smtClean="0"/>
              <a:t>LPA identifies the location based off of other goals or objectives</a:t>
            </a:r>
          </a:p>
          <a:p>
            <a:pPr marL="171450" indent="-171450">
              <a:buFont typeface="Arial" panose="020B0604020202020204" pitchFamily="34" charset="0"/>
              <a:buChar char="•"/>
            </a:pPr>
            <a:r>
              <a:rPr lang="en-US" baseline="0" dirty="0" smtClean="0"/>
              <a:t>All construction materials are to be provided by the LPA</a:t>
            </a:r>
          </a:p>
          <a:p>
            <a:pPr marL="171450" indent="-171450">
              <a:buFont typeface="Arial" panose="020B0604020202020204" pitchFamily="34" charset="0"/>
              <a:buChar char="•"/>
            </a:pPr>
            <a:r>
              <a:rPr lang="en-US" baseline="0" dirty="0" smtClean="0"/>
              <a:t>LPA to provide labor; usually City employees or other volunteers</a:t>
            </a:r>
          </a:p>
          <a:p>
            <a:pPr marL="171450" indent="-171450">
              <a:buFont typeface="Arial" panose="020B0604020202020204" pitchFamily="34" charset="0"/>
              <a:buChar char="•"/>
            </a:pPr>
            <a:r>
              <a:rPr lang="en-US" baseline="0" dirty="0" smtClean="0"/>
              <a:t>LPA to do all of the public outreach for the preparation, installation of the project</a:t>
            </a:r>
          </a:p>
          <a:p>
            <a:pPr marL="628650" lvl="1" indent="-171450">
              <a:buFont typeface="Arial" panose="020B0604020202020204" pitchFamily="34" charset="0"/>
              <a:buChar char="•"/>
            </a:pPr>
            <a:r>
              <a:rPr lang="en-US" baseline="0" dirty="0" smtClean="0"/>
              <a:t>Website, online survey, on-site posters, hard copy surveys, social media</a:t>
            </a:r>
          </a:p>
          <a:p>
            <a:pPr marL="171450" indent="-171450">
              <a:buFont typeface="Arial" panose="020B0604020202020204" pitchFamily="34" charset="0"/>
              <a:buChar char="•"/>
            </a:pPr>
            <a:r>
              <a:rPr lang="en-US" baseline="0" dirty="0" smtClean="0"/>
              <a:t>Evaluations to provide a baseline of before and after for future reference or information</a:t>
            </a:r>
            <a:endParaRPr lang="en-US" dirty="0"/>
          </a:p>
        </p:txBody>
      </p:sp>
      <p:sp>
        <p:nvSpPr>
          <p:cNvPr id="4" name="Slide Number Placeholder 3"/>
          <p:cNvSpPr>
            <a:spLocks noGrp="1"/>
          </p:cNvSpPr>
          <p:nvPr>
            <p:ph type="sldNum" sz="quarter" idx="10"/>
          </p:nvPr>
        </p:nvSpPr>
        <p:spPr/>
        <p:txBody>
          <a:bodyPr/>
          <a:lstStyle/>
          <a:p>
            <a:fld id="{907ADB30-7BC1-4689-B302-D3B6EA24B89D}" type="slidenum">
              <a:rPr lang="en-US" smtClean="0"/>
              <a:t>23</a:t>
            </a:fld>
            <a:endParaRPr lang="en-US"/>
          </a:p>
        </p:txBody>
      </p:sp>
    </p:spTree>
    <p:extLst>
      <p:ext uri="{BB962C8B-B14F-4D97-AF65-F5344CB8AC3E}">
        <p14:creationId xmlns:p14="http://schemas.microsoft.com/office/powerpoint/2010/main" val="1127993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-Curb</a:t>
            </a:r>
            <a:r>
              <a:rPr lang="en-US" baseline="0" dirty="0" smtClean="0"/>
              <a:t> bulb outs (extensions)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-Bike lanes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-Buffered bike lanes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smtClean="0"/>
              <a:t>-Back </a:t>
            </a:r>
            <a:r>
              <a:rPr lang="en-US" baseline="0" dirty="0" smtClean="0"/>
              <a:t>in angled parking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-Roundabouts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baseline="0" dirty="0" err="1" smtClean="0"/>
              <a:t>Sharrows</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-Road Diets</a:t>
            </a:r>
            <a:endParaRPr lang="en-US" dirty="0" smtClean="0"/>
          </a:p>
        </p:txBody>
      </p:sp>
      <p:sp>
        <p:nvSpPr>
          <p:cNvPr id="4" name="Slide Number Placeholder 3"/>
          <p:cNvSpPr>
            <a:spLocks noGrp="1"/>
          </p:cNvSpPr>
          <p:nvPr>
            <p:ph type="sldNum" sz="quarter" idx="10"/>
          </p:nvPr>
        </p:nvSpPr>
        <p:spPr/>
        <p:txBody>
          <a:bodyPr/>
          <a:lstStyle/>
          <a:p>
            <a:fld id="{6315B3BC-8F61-4A33-BACC-526BA2D28BCC}" type="slidenum">
              <a:rPr lang="en-US" smtClean="0"/>
              <a:t>24</a:t>
            </a:fld>
            <a:endParaRPr lang="en-US"/>
          </a:p>
        </p:txBody>
      </p:sp>
    </p:spTree>
    <p:extLst>
      <p:ext uri="{BB962C8B-B14F-4D97-AF65-F5344CB8AC3E}">
        <p14:creationId xmlns:p14="http://schemas.microsoft.com/office/powerpoint/2010/main" val="300128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smtClean="0"/>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9334D819-9F07-4261-B09B-9E467E5D9002}" type="datetimeFigureOut">
              <a:rPr lang="en-US" smtClean="0"/>
              <a:pPr/>
              <a:t>8/23/2019</a:t>
            </a:fld>
            <a:endParaRPr lang="en-US" dirty="0"/>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5016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084274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964178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51952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9334D819-9F07-4261-B09B-9E467E5D9002}" type="datetimeFigureOut">
              <a:rPr lang="en-US" smtClean="0"/>
              <a:pPr/>
              <a:t>8/23/2019</a:t>
            </a:fld>
            <a:endParaRPr lang="en-US" dirty="0"/>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1318326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8/23/2019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67073040"/>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941832" y="2909102"/>
            <a:ext cx="361188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975398" y="2909102"/>
            <a:ext cx="361188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8/23/2019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685617523"/>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8/23/2019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399504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8/23/2019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704126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a:xfrm>
            <a:off x="573789" y="6375679"/>
            <a:ext cx="925016" cy="348462"/>
          </a:xfrm>
        </p:spPr>
        <p:txBody>
          <a:bodyPr/>
          <a:lstStyle/>
          <a:p>
            <a:fld id="{9334D819-9F07-4261-B09B-9E467E5D9002}" type="datetimeFigureOut">
              <a:rPr lang="en-US" smtClean="0"/>
              <a:t>8/23/2019</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68261" y="6375679"/>
            <a:ext cx="924342" cy="345796"/>
          </a:xfrm>
        </p:spPr>
        <p:txBody>
          <a:bodyPr/>
          <a:lstStyle/>
          <a:p>
            <a:fld id="{71766878-3199-4EAB-94E7-2D6D11070E14}" type="slidenum">
              <a:rPr lang="en-US" smtClean="0"/>
              <a:t>‹#›</a:t>
            </a:fld>
            <a:endParaRPr lang="en-US" dirty="0"/>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3499563"/>
      </p:ext>
    </p:extLst>
  </p:cSld>
  <p:clrMapOvr>
    <a:masterClrMapping/>
  </p:clrMapOvr>
  <p:extLst mod="1">
    <p:ext uri="{DCECCB84-F9BA-43D5-87BE-67443E8EF086}">
      <p15:sldGuideLst xmlns:p15="http://schemas.microsoft.com/office/powerpoint/2012/main">
        <p15:guide id="1" orient="horz" pos="6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a:xfrm>
            <a:off x="574463" y="6375679"/>
            <a:ext cx="924342" cy="348462"/>
          </a:xfrm>
        </p:spPr>
        <p:txBody>
          <a:bodyPr/>
          <a:lstStyle/>
          <a:p>
            <a:fld id="{9334D819-9F07-4261-B09B-9E467E5D9002}" type="datetimeFigureOut">
              <a:rPr lang="en-US" smtClean="0"/>
              <a:t>8/23/2019</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56153" y="6375679"/>
            <a:ext cx="947460" cy="345796"/>
          </a:xfrm>
        </p:spPr>
        <p:txBody>
          <a:bodyPr/>
          <a:lstStyle/>
          <a:p>
            <a:fld id="{71766878-3199-4EAB-94E7-2D6D11070E14}" type="slidenum">
              <a:rPr lang="en-US" smtClean="0"/>
              <a:t>‹#›</a:t>
            </a:fld>
            <a:endParaRPr lang="en-US" dirty="0"/>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1565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9334D819-9F07-4261-B09B-9E467E5D9002}" type="datetimeFigureOut">
              <a:rPr lang="en-US" smtClean="0"/>
              <a:pPr/>
              <a:t>8/23/2019</a:t>
            </a:fld>
            <a:endParaRPr lang="en-US" dirty="0"/>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1766878-3199-4EAB-94E7-2D6D11070E14}" type="slidenum">
              <a:rPr lang="en-US" smtClean="0"/>
              <a:pPr/>
              <a:t>‹#›</a:t>
            </a:fld>
            <a:endParaRPr lang="en-US" dirty="0"/>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3526446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8" pos="594" userDrawn="1">
          <p15:clr>
            <a:srgbClr val="F26B43"/>
          </p15:clr>
        </p15:guide>
        <p15:guide id="9" pos="5400" userDrawn="1">
          <p15:clr>
            <a:srgbClr val="F26B43"/>
          </p15:clr>
        </p15:guide>
        <p15:guide id="10" orient="horz" pos="4008" userDrawn="1">
          <p15:clr>
            <a:srgbClr val="F26B43"/>
          </p15:clr>
        </p15:guide>
        <p15:guide id="11" orient="horz" pos="1440" userDrawn="1">
          <p15:clr>
            <a:srgbClr val="F26B43"/>
          </p15:clr>
        </p15:guide>
        <p15:guide id="12" orient="horz" pos="3720" userDrawn="1">
          <p15:clr>
            <a:srgbClr val="F26B43"/>
          </p15:clr>
        </p15:guide>
        <p15:guide id="13"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1.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9.jp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a:t>Urban grant program and pop-up demonstrations</a:t>
            </a:r>
            <a:endParaRPr lang="en-US" sz="5400" dirty="0"/>
          </a:p>
        </p:txBody>
      </p:sp>
      <p:sp>
        <p:nvSpPr>
          <p:cNvPr id="3" name="Subtitle 2"/>
          <p:cNvSpPr>
            <a:spLocks noGrp="1"/>
          </p:cNvSpPr>
          <p:nvPr>
            <p:ph type="subTitle" idx="1"/>
          </p:nvPr>
        </p:nvSpPr>
        <p:spPr/>
        <p:txBody>
          <a:bodyPr>
            <a:normAutofit fontScale="77500" lnSpcReduction="20000"/>
          </a:bodyPr>
          <a:lstStyle/>
          <a:p>
            <a:r>
              <a:rPr lang="en-US" dirty="0" smtClean="0"/>
              <a:t>2019 Minnesota </a:t>
            </a:r>
            <a:r>
              <a:rPr lang="en-US" dirty="0" err="1" smtClean="0"/>
              <a:t>mpo</a:t>
            </a:r>
            <a:r>
              <a:rPr lang="en-US" dirty="0" smtClean="0"/>
              <a:t> summer workshop</a:t>
            </a:r>
          </a:p>
          <a:p>
            <a:r>
              <a:rPr lang="en-US" cap="none" dirty="0" smtClean="0"/>
              <a:t>Michael E. Johnson, P.E.</a:t>
            </a:r>
          </a:p>
          <a:p>
            <a:r>
              <a:rPr lang="en-US" cap="none" dirty="0" smtClean="0"/>
              <a:t>NDDOT, Local Government Division</a:t>
            </a:r>
            <a:endParaRPr lang="en-US" cap="none"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545" y="5464037"/>
            <a:ext cx="1371533" cy="434319"/>
          </a:xfrm>
          <a:prstGeom prst="rect">
            <a:avLst/>
          </a:prstGeom>
        </p:spPr>
      </p:pic>
      <p:pic>
        <p:nvPicPr>
          <p:cNvPr id="7" name="Picture 2" descr="Vision Zero - Zerofatalities. Zero excus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519" y="5660108"/>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8564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p:cNvSpPr txBox="1"/>
          <p:nvPr/>
        </p:nvSpPr>
        <p:spPr>
          <a:xfrm>
            <a:off x="7272868" y="6356661"/>
            <a:ext cx="1717330" cy="300082"/>
          </a:xfrm>
          <a:prstGeom prst="rect">
            <a:avLst/>
          </a:prstGeom>
          <a:noFill/>
        </p:spPr>
        <p:txBody>
          <a:bodyPr wrap="none" rtlCol="0">
            <a:spAutoFit/>
          </a:bodyPr>
          <a:lstStyle/>
          <a:p>
            <a:r>
              <a:rPr lang="en-US" sz="1350" dirty="0">
                <a:solidFill>
                  <a:srgbClr val="FF0000"/>
                </a:solidFill>
              </a:rPr>
              <a:t>Valley City 3</a:t>
            </a:r>
            <a:r>
              <a:rPr lang="en-US" sz="1350" baseline="30000" dirty="0">
                <a:solidFill>
                  <a:srgbClr val="FF0000"/>
                </a:solidFill>
              </a:rPr>
              <a:t>rd</a:t>
            </a:r>
            <a:r>
              <a:rPr lang="en-US" sz="1350" dirty="0">
                <a:solidFill>
                  <a:srgbClr val="FF0000"/>
                </a:solidFill>
              </a:rPr>
              <a:t> Avenue</a:t>
            </a:r>
            <a:endParaRPr lang="en-US" sz="1350" dirty="0">
              <a:solidFill>
                <a:srgbClr val="FF0000"/>
              </a:solidFill>
            </a:endParaRPr>
          </a:p>
        </p:txBody>
      </p:sp>
    </p:spTree>
    <p:extLst>
      <p:ext uri="{BB962C8B-B14F-4D97-AF65-F5344CB8AC3E}">
        <p14:creationId xmlns:p14="http://schemas.microsoft.com/office/powerpoint/2010/main" val="1649878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2" name="TextBox 1"/>
          <p:cNvSpPr txBox="1"/>
          <p:nvPr/>
        </p:nvSpPr>
        <p:spPr>
          <a:xfrm>
            <a:off x="6073576" y="6557918"/>
            <a:ext cx="1717330" cy="300082"/>
          </a:xfrm>
          <a:prstGeom prst="rect">
            <a:avLst/>
          </a:prstGeom>
          <a:noFill/>
        </p:spPr>
        <p:txBody>
          <a:bodyPr wrap="none" rtlCol="0">
            <a:spAutoFit/>
          </a:bodyPr>
          <a:lstStyle/>
          <a:p>
            <a:r>
              <a:rPr lang="en-US" sz="1350" dirty="0">
                <a:solidFill>
                  <a:srgbClr val="FF0000"/>
                </a:solidFill>
              </a:rPr>
              <a:t>Valley City 3</a:t>
            </a:r>
            <a:r>
              <a:rPr lang="en-US" sz="1350" baseline="30000" dirty="0">
                <a:solidFill>
                  <a:srgbClr val="FF0000"/>
                </a:solidFill>
              </a:rPr>
              <a:t>rd</a:t>
            </a:r>
            <a:r>
              <a:rPr lang="en-US" sz="1350" dirty="0">
                <a:solidFill>
                  <a:srgbClr val="FF0000"/>
                </a:solidFill>
              </a:rPr>
              <a:t> Avenue</a:t>
            </a:r>
            <a:endParaRPr lang="en-US" sz="1350" dirty="0">
              <a:solidFill>
                <a:srgbClr val="FF0000"/>
              </a:solidFill>
            </a:endParaRPr>
          </a:p>
        </p:txBody>
      </p:sp>
    </p:spTree>
    <p:extLst>
      <p:ext uri="{BB962C8B-B14F-4D97-AF65-F5344CB8AC3E}">
        <p14:creationId xmlns:p14="http://schemas.microsoft.com/office/powerpoint/2010/main" val="3586276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6987119" y="6527524"/>
            <a:ext cx="1831079" cy="300082"/>
          </a:xfrm>
          <a:prstGeom prst="rect">
            <a:avLst/>
          </a:prstGeom>
          <a:noFill/>
        </p:spPr>
        <p:txBody>
          <a:bodyPr wrap="none" rtlCol="0">
            <a:spAutoFit/>
          </a:bodyPr>
          <a:lstStyle/>
          <a:p>
            <a:r>
              <a:rPr lang="en-US" sz="1350" dirty="0">
                <a:solidFill>
                  <a:srgbClr val="FF0000"/>
                </a:solidFill>
              </a:rPr>
              <a:t>Devils Lake Downtown</a:t>
            </a:r>
            <a:endParaRPr lang="en-US" sz="1350" dirty="0">
              <a:solidFill>
                <a:srgbClr val="FF0000"/>
              </a:solidFill>
            </a:endParaRPr>
          </a:p>
        </p:txBody>
      </p:sp>
    </p:spTree>
    <p:extLst>
      <p:ext uri="{BB962C8B-B14F-4D97-AF65-F5344CB8AC3E}">
        <p14:creationId xmlns:p14="http://schemas.microsoft.com/office/powerpoint/2010/main" val="978998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2" name="TextBox 1"/>
          <p:cNvSpPr txBox="1"/>
          <p:nvPr/>
        </p:nvSpPr>
        <p:spPr>
          <a:xfrm>
            <a:off x="7108286" y="6257180"/>
            <a:ext cx="1831079" cy="300082"/>
          </a:xfrm>
          <a:prstGeom prst="rect">
            <a:avLst/>
          </a:prstGeom>
          <a:noFill/>
        </p:spPr>
        <p:txBody>
          <a:bodyPr wrap="none" rtlCol="0">
            <a:spAutoFit/>
          </a:bodyPr>
          <a:lstStyle/>
          <a:p>
            <a:r>
              <a:rPr lang="en-US" sz="1350" dirty="0">
                <a:solidFill>
                  <a:srgbClr val="FF0000"/>
                </a:solidFill>
              </a:rPr>
              <a:t>Devils Lake Downtown</a:t>
            </a:r>
          </a:p>
        </p:txBody>
      </p:sp>
    </p:spTree>
    <p:extLst>
      <p:ext uri="{BB962C8B-B14F-4D97-AF65-F5344CB8AC3E}">
        <p14:creationId xmlns:p14="http://schemas.microsoft.com/office/powerpoint/2010/main" val="1527459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2" name="TextBox 1"/>
          <p:cNvSpPr txBox="1"/>
          <p:nvPr/>
        </p:nvSpPr>
        <p:spPr>
          <a:xfrm>
            <a:off x="7046030" y="6308502"/>
            <a:ext cx="1831079" cy="300082"/>
          </a:xfrm>
          <a:prstGeom prst="rect">
            <a:avLst/>
          </a:prstGeom>
          <a:noFill/>
        </p:spPr>
        <p:txBody>
          <a:bodyPr wrap="none" rtlCol="0">
            <a:spAutoFit/>
          </a:bodyPr>
          <a:lstStyle/>
          <a:p>
            <a:r>
              <a:rPr lang="en-US" sz="1350" dirty="0">
                <a:solidFill>
                  <a:srgbClr val="FF0000"/>
                </a:solidFill>
              </a:rPr>
              <a:t>Devils Lake Downtown</a:t>
            </a:r>
          </a:p>
        </p:txBody>
      </p:sp>
    </p:spTree>
    <p:extLst>
      <p:ext uri="{BB962C8B-B14F-4D97-AF65-F5344CB8AC3E}">
        <p14:creationId xmlns:p14="http://schemas.microsoft.com/office/powerpoint/2010/main" val="3799349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extBox 1"/>
          <p:cNvSpPr txBox="1"/>
          <p:nvPr/>
        </p:nvSpPr>
        <p:spPr>
          <a:xfrm>
            <a:off x="5766504" y="6481669"/>
            <a:ext cx="1831079" cy="300082"/>
          </a:xfrm>
          <a:prstGeom prst="rect">
            <a:avLst/>
          </a:prstGeom>
          <a:noFill/>
        </p:spPr>
        <p:txBody>
          <a:bodyPr wrap="none" rtlCol="0">
            <a:spAutoFit/>
          </a:bodyPr>
          <a:lstStyle/>
          <a:p>
            <a:r>
              <a:rPr lang="en-US" sz="1350" dirty="0">
                <a:solidFill>
                  <a:srgbClr val="FF0000"/>
                </a:solidFill>
              </a:rPr>
              <a:t>Devils Lake Downtown</a:t>
            </a:r>
          </a:p>
        </p:txBody>
      </p:sp>
    </p:spTree>
    <p:extLst>
      <p:ext uri="{BB962C8B-B14F-4D97-AF65-F5344CB8AC3E}">
        <p14:creationId xmlns:p14="http://schemas.microsoft.com/office/powerpoint/2010/main" val="2297732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t>Urban grant program (</a:t>
            </a:r>
            <a:r>
              <a:rPr lang="en-US" sz="4900" dirty="0" err="1"/>
              <a:t>ugp</a:t>
            </a:r>
            <a:r>
              <a:rPr lang="en-US" sz="4900" dirty="0"/>
              <a:t>)</a:t>
            </a:r>
            <a:r>
              <a:rPr lang="en-US" dirty="0"/>
              <a:t/>
            </a:r>
            <a:br>
              <a:rPr lang="en-US" dirty="0"/>
            </a:br>
            <a:r>
              <a:rPr lang="en-US" sz="2700" cap="none" dirty="0"/>
              <a:t>Lessons Learned</a:t>
            </a:r>
            <a:endParaRPr lang="en-US" dirty="0"/>
          </a:p>
        </p:txBody>
      </p:sp>
      <p:sp>
        <p:nvSpPr>
          <p:cNvPr id="4" name="Text Placeholder 3"/>
          <p:cNvSpPr>
            <a:spLocks noGrp="1"/>
          </p:cNvSpPr>
          <p:nvPr>
            <p:ph type="body" idx="1"/>
          </p:nvPr>
        </p:nvSpPr>
        <p:spPr/>
        <p:txBody>
          <a:bodyPr/>
          <a:lstStyle/>
          <a:p>
            <a:r>
              <a:rPr lang="en-US" dirty="0" smtClean="0"/>
              <a:t>The Good…..</a:t>
            </a:r>
            <a:endParaRPr lang="en-US" dirty="0"/>
          </a:p>
        </p:txBody>
      </p:sp>
      <p:sp>
        <p:nvSpPr>
          <p:cNvPr id="5" name="Content Placeholder 4"/>
          <p:cNvSpPr>
            <a:spLocks noGrp="1"/>
          </p:cNvSpPr>
          <p:nvPr>
            <p:ph sz="half" idx="2"/>
          </p:nvPr>
        </p:nvSpPr>
        <p:spPr/>
        <p:txBody>
          <a:bodyPr/>
          <a:lstStyle/>
          <a:p>
            <a:r>
              <a:rPr lang="en-US" dirty="0" smtClean="0"/>
              <a:t>Response from Cities</a:t>
            </a:r>
          </a:p>
          <a:p>
            <a:r>
              <a:rPr lang="en-US" dirty="0" smtClean="0"/>
              <a:t>Response from </a:t>
            </a:r>
            <a:r>
              <a:rPr lang="en-US" smtClean="0"/>
              <a:t>the public</a:t>
            </a:r>
            <a:endParaRPr lang="en-US" dirty="0" smtClean="0"/>
          </a:p>
          <a:p>
            <a:endParaRPr lang="en-US" dirty="0"/>
          </a:p>
        </p:txBody>
      </p:sp>
      <p:sp>
        <p:nvSpPr>
          <p:cNvPr id="6" name="Text Placeholder 5"/>
          <p:cNvSpPr>
            <a:spLocks noGrp="1"/>
          </p:cNvSpPr>
          <p:nvPr>
            <p:ph type="body" sz="quarter" idx="3"/>
          </p:nvPr>
        </p:nvSpPr>
        <p:spPr/>
        <p:txBody>
          <a:bodyPr/>
          <a:lstStyle/>
          <a:p>
            <a:r>
              <a:rPr lang="en-US" dirty="0" smtClean="0"/>
              <a:t>The issues…..</a:t>
            </a:r>
            <a:endParaRPr lang="en-US" dirty="0"/>
          </a:p>
        </p:txBody>
      </p:sp>
      <p:sp>
        <p:nvSpPr>
          <p:cNvPr id="7" name="Content Placeholder 6"/>
          <p:cNvSpPr>
            <a:spLocks noGrp="1"/>
          </p:cNvSpPr>
          <p:nvPr>
            <p:ph sz="quarter" idx="4"/>
          </p:nvPr>
        </p:nvSpPr>
        <p:spPr/>
        <p:txBody>
          <a:bodyPr/>
          <a:lstStyle/>
          <a:p>
            <a:r>
              <a:rPr lang="en-US" dirty="0" smtClean="0"/>
              <a:t>Response from the public</a:t>
            </a:r>
          </a:p>
          <a:p>
            <a:r>
              <a:rPr lang="en-US" dirty="0" smtClean="0"/>
              <a:t>Traffic signals</a:t>
            </a:r>
          </a:p>
          <a:p>
            <a:r>
              <a:rPr lang="en-US" dirty="0" smtClean="0"/>
              <a:t>Eligibility</a:t>
            </a:r>
          </a:p>
          <a:p>
            <a:r>
              <a:rPr lang="en-US" dirty="0" smtClean="0"/>
              <a:t>Bidding/schedule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745" y="6328560"/>
            <a:ext cx="1371533" cy="434319"/>
          </a:xfrm>
          <a:prstGeom prst="rect">
            <a:avLst/>
          </a:prstGeom>
        </p:spPr>
      </p:pic>
      <p:pic>
        <p:nvPicPr>
          <p:cNvPr id="11" name="Picture 2" descr="Vision Zero - Zerofatalities. Zero excu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832" y="6524631"/>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758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t>Urban grant program (</a:t>
            </a:r>
            <a:r>
              <a:rPr lang="en-US" sz="4900" dirty="0" err="1"/>
              <a:t>ugp</a:t>
            </a:r>
            <a:r>
              <a:rPr lang="en-US" sz="4900" dirty="0"/>
              <a:t>)</a:t>
            </a:r>
            <a:r>
              <a:rPr lang="en-US" dirty="0"/>
              <a:t/>
            </a:r>
            <a:br>
              <a:rPr lang="en-US" dirty="0"/>
            </a:br>
            <a:r>
              <a:rPr lang="en-US" sz="2700" cap="none" dirty="0"/>
              <a:t>Upcoming</a:t>
            </a:r>
            <a:endParaRPr lang="en-US" dirty="0"/>
          </a:p>
        </p:txBody>
      </p:sp>
      <p:sp>
        <p:nvSpPr>
          <p:cNvPr id="7" name="Content Placeholder 6"/>
          <p:cNvSpPr>
            <a:spLocks noGrp="1"/>
          </p:cNvSpPr>
          <p:nvPr>
            <p:ph idx="1"/>
          </p:nvPr>
        </p:nvSpPr>
        <p:spPr/>
        <p:txBody>
          <a:bodyPr>
            <a:normAutofit fontScale="85000" lnSpcReduction="20000"/>
          </a:bodyPr>
          <a:lstStyle/>
          <a:p>
            <a:pPr marL="0" indent="0">
              <a:buNone/>
            </a:pPr>
            <a:r>
              <a:rPr lang="en-US" dirty="0" smtClean="0"/>
              <a:t>We have awarded projects through FY 2021</a:t>
            </a:r>
          </a:p>
          <a:p>
            <a:r>
              <a:rPr lang="en-US" dirty="0" smtClean="0"/>
              <a:t>Jamestown 1</a:t>
            </a:r>
            <a:r>
              <a:rPr lang="en-US" baseline="30000" dirty="0" smtClean="0"/>
              <a:t>st</a:t>
            </a:r>
            <a:r>
              <a:rPr lang="en-US" dirty="0" smtClean="0"/>
              <a:t> Avenue (US Highway 52)</a:t>
            </a:r>
          </a:p>
          <a:p>
            <a:r>
              <a:rPr lang="en-US" dirty="0" smtClean="0"/>
              <a:t>Valley City Main Street (Business I-94), Central Avenue and City park</a:t>
            </a:r>
          </a:p>
          <a:p>
            <a:r>
              <a:rPr lang="en-US" dirty="0" smtClean="0"/>
              <a:t>Grand Forks 3</a:t>
            </a:r>
            <a:r>
              <a:rPr lang="en-US" baseline="30000" dirty="0" smtClean="0"/>
              <a:t>rd</a:t>
            </a:r>
            <a:r>
              <a:rPr lang="en-US" dirty="0" smtClean="0"/>
              <a:t> Street</a:t>
            </a:r>
          </a:p>
          <a:p>
            <a:r>
              <a:rPr lang="en-US" dirty="0" smtClean="0"/>
              <a:t>Williston 4</a:t>
            </a:r>
            <a:r>
              <a:rPr lang="en-US" baseline="30000" dirty="0" smtClean="0"/>
              <a:t>th</a:t>
            </a:r>
            <a:r>
              <a:rPr lang="en-US" dirty="0" smtClean="0"/>
              <a:t> Street</a:t>
            </a:r>
          </a:p>
          <a:p>
            <a:r>
              <a:rPr lang="en-US" dirty="0" smtClean="0"/>
              <a:t>Mandan Downtown Streets</a:t>
            </a:r>
          </a:p>
          <a:p>
            <a:r>
              <a:rPr lang="en-US" dirty="0" smtClean="0"/>
              <a:t>Mandan Main Street</a:t>
            </a:r>
          </a:p>
          <a:p>
            <a:r>
              <a:rPr lang="en-US" dirty="0" smtClean="0"/>
              <a:t>Bismarck Downtown Streets</a:t>
            </a:r>
          </a:p>
          <a:p>
            <a:r>
              <a:rPr lang="en-US" dirty="0" smtClean="0"/>
              <a:t>Bismarck Main Street</a:t>
            </a:r>
          </a:p>
          <a:p>
            <a:r>
              <a:rPr lang="en-US" dirty="0" smtClean="0"/>
              <a:t>West Fargo Sheyenne Street</a:t>
            </a:r>
          </a:p>
          <a:p>
            <a:r>
              <a:rPr lang="en-US" dirty="0" smtClean="0"/>
              <a:t>Dickinson Villard Street (Business I-94)</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967" y="6291078"/>
            <a:ext cx="1371533" cy="434319"/>
          </a:xfrm>
          <a:prstGeom prst="rect">
            <a:avLst/>
          </a:prstGeom>
        </p:spPr>
      </p:pic>
      <p:pic>
        <p:nvPicPr>
          <p:cNvPr id="6" name="Picture 2" descr="Vision Zero - Zerofatalities. Zero excus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758" y="6483469"/>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099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Urban grant program (</a:t>
            </a:r>
            <a:r>
              <a:rPr lang="en-US" sz="4400" dirty="0" err="1"/>
              <a:t>ugp</a:t>
            </a:r>
            <a:r>
              <a:rPr lang="en-US" sz="4400" dirty="0"/>
              <a:t>)</a:t>
            </a:r>
          </a:p>
        </p:txBody>
      </p:sp>
      <p:pic>
        <p:nvPicPr>
          <p:cNvPr id="4" name="Content Placeholder 3" descr="Man-With-Question-0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7569" y="2571750"/>
            <a:ext cx="2695575" cy="2695575"/>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67" y="6270371"/>
            <a:ext cx="1371533" cy="434319"/>
          </a:xfrm>
          <a:prstGeom prst="rect">
            <a:avLst/>
          </a:prstGeom>
        </p:spPr>
      </p:pic>
      <p:pic>
        <p:nvPicPr>
          <p:cNvPr id="8" name="Picture 2" descr="Vision Zero - Zerofatalities. Zero excu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758" y="6466442"/>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59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a:t>Pop-up demonstrations</a:t>
            </a:r>
            <a:endParaRPr lang="en-US" sz="5400"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87861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Urban grant program</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167417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Pop-up demonstrations</a:t>
            </a:r>
            <a:br>
              <a:rPr lang="en-US" dirty="0" smtClean="0"/>
            </a:br>
            <a:r>
              <a:rPr lang="en-US" sz="2800" dirty="0" smtClean="0"/>
              <a:t>W</a:t>
            </a:r>
            <a:r>
              <a:rPr lang="en-US" sz="2800" cap="none" dirty="0" smtClean="0"/>
              <a:t>hy???</a:t>
            </a:r>
            <a:endParaRPr lang="en-US" sz="2800" dirty="0"/>
          </a:p>
        </p:txBody>
      </p:sp>
      <p:sp>
        <p:nvSpPr>
          <p:cNvPr id="9" name="Content Placeholder 8"/>
          <p:cNvSpPr>
            <a:spLocks noGrp="1"/>
          </p:cNvSpPr>
          <p:nvPr>
            <p:ph sz="half" idx="1"/>
          </p:nvPr>
        </p:nvSpPr>
        <p:spPr/>
        <p:txBody>
          <a:bodyPr>
            <a:normAutofit lnSpcReduction="10000"/>
          </a:bodyPr>
          <a:lstStyle/>
          <a:p>
            <a:pPr marL="0" indent="0">
              <a:buNone/>
            </a:pPr>
            <a:r>
              <a:rPr lang="en-US" dirty="0" smtClean="0"/>
              <a:t>ND Moves – Statewide Active &amp; Public Transportation Plan</a:t>
            </a:r>
          </a:p>
          <a:p>
            <a:r>
              <a:rPr lang="en-US" dirty="0" smtClean="0"/>
              <a:t>Design</a:t>
            </a:r>
          </a:p>
          <a:p>
            <a:r>
              <a:rPr lang="en-US" dirty="0" smtClean="0"/>
              <a:t>Data</a:t>
            </a:r>
          </a:p>
          <a:p>
            <a:r>
              <a:rPr lang="en-US" dirty="0" smtClean="0"/>
              <a:t>Laws, policies and programs</a:t>
            </a:r>
          </a:p>
          <a:p>
            <a:r>
              <a:rPr lang="en-US" dirty="0" smtClean="0"/>
              <a:t>Funding</a:t>
            </a:r>
          </a:p>
          <a:p>
            <a:r>
              <a:rPr lang="en-US" dirty="0" smtClean="0"/>
              <a:t>Safety</a:t>
            </a:r>
          </a:p>
          <a:p>
            <a:r>
              <a:rPr lang="en-US" dirty="0" smtClean="0"/>
              <a:t>Statewide and US bicycle network</a:t>
            </a:r>
          </a:p>
          <a:p>
            <a:pPr lvl="1"/>
            <a:endParaRPr lang="en-US" dirty="0"/>
          </a:p>
        </p:txBody>
      </p:sp>
      <p:sp>
        <p:nvSpPr>
          <p:cNvPr id="12" name="Content Placeholder 11"/>
          <p:cNvSpPr>
            <a:spLocks noGrp="1"/>
          </p:cNvSpPr>
          <p:nvPr>
            <p:ph sz="half" idx="2"/>
          </p:nvPr>
        </p:nvSpPr>
        <p:spPr/>
        <p:txBody>
          <a:bodyPr>
            <a:normAutofit lnSpcReduction="10000"/>
          </a:bodyPr>
          <a:lstStyle/>
          <a:p>
            <a:pPr marL="0" indent="0">
              <a:buNone/>
            </a:pPr>
            <a:r>
              <a:rPr lang="en-US" dirty="0" smtClean="0"/>
              <a:t>Why did we do this?</a:t>
            </a:r>
          </a:p>
          <a:p>
            <a:r>
              <a:rPr lang="en-US" dirty="0" smtClean="0"/>
              <a:t>Effective way to demonstrate concepts of ND Moves</a:t>
            </a:r>
          </a:p>
          <a:p>
            <a:r>
              <a:rPr lang="en-US" dirty="0" smtClean="0"/>
              <a:t>Testing a new public involvement approach</a:t>
            </a:r>
          </a:p>
          <a:p>
            <a:r>
              <a:rPr lang="en-US" dirty="0" smtClean="0"/>
              <a:t>To introduce new concepts to citizens who wouldn’t have typically been exposed to them</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905" y="6299498"/>
            <a:ext cx="1371533" cy="43431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218" y="1778502"/>
            <a:ext cx="2432684" cy="484636"/>
          </a:xfrm>
          <a:prstGeom prst="rect">
            <a:avLst/>
          </a:prstGeom>
        </p:spPr>
      </p:pic>
      <p:pic>
        <p:nvPicPr>
          <p:cNvPr id="13" name="Picture 2" descr="Vision Zero - Zerofatalities. Zero excu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758" y="6493605"/>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9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Pop-up </a:t>
            </a:r>
            <a:r>
              <a:rPr lang="en-US" dirty="0" smtClean="0"/>
              <a:t>demonstrations</a:t>
            </a:r>
            <a:r>
              <a:rPr lang="en-US" dirty="0"/>
              <a:t/>
            </a:r>
            <a:br>
              <a:rPr lang="en-US" dirty="0"/>
            </a:br>
            <a:r>
              <a:rPr lang="en-US" sz="2800" dirty="0" smtClean="0"/>
              <a:t>W</a:t>
            </a:r>
            <a:r>
              <a:rPr lang="en-US" sz="2800" cap="none" dirty="0" smtClean="0"/>
              <a:t>hat???</a:t>
            </a:r>
            <a:endParaRPr lang="en-US" sz="2800" dirty="0"/>
          </a:p>
        </p:txBody>
      </p:sp>
      <p:sp>
        <p:nvSpPr>
          <p:cNvPr id="3" name="Content Placeholder 2"/>
          <p:cNvSpPr>
            <a:spLocks noGrp="1"/>
          </p:cNvSpPr>
          <p:nvPr>
            <p:ph sz="half" idx="1"/>
          </p:nvPr>
        </p:nvSpPr>
        <p:spPr/>
        <p:txBody>
          <a:bodyPr>
            <a:normAutofit fontScale="70000" lnSpcReduction="20000"/>
          </a:bodyPr>
          <a:lstStyle/>
          <a:p>
            <a:pPr marL="0" indent="0">
              <a:buNone/>
            </a:pPr>
            <a:r>
              <a:rPr lang="en-US" altLang="en-US" u="sng" dirty="0" smtClean="0">
                <a:latin typeface="Corbel" panose="020B0503020204020204" pitchFamily="34" charset="0"/>
                <a:cs typeface="Segoe UI Light" panose="020B0502040204020203" pitchFamily="34" charset="0"/>
              </a:rPr>
              <a:t>What is a Pop-up?</a:t>
            </a:r>
          </a:p>
          <a:p>
            <a:r>
              <a:rPr lang="en-US" altLang="en-US" dirty="0" smtClean="0">
                <a:latin typeface="Corbel" panose="020B0503020204020204" pitchFamily="34" charset="0"/>
                <a:cs typeface="Segoe UI Light" panose="020B0502040204020203" pitchFamily="34" charset="0"/>
              </a:rPr>
              <a:t>Small-scale</a:t>
            </a:r>
            <a:r>
              <a:rPr lang="en-US" altLang="en-US" dirty="0">
                <a:latin typeface="Corbel" panose="020B0503020204020204" pitchFamily="34" charset="0"/>
                <a:cs typeface="Segoe UI Light" panose="020B0502040204020203" pitchFamily="34" charset="0"/>
              </a:rPr>
              <a:t>, short-term installation meant to depict a proposed project in the real </a:t>
            </a:r>
            <a:r>
              <a:rPr lang="en-US" altLang="en-US" dirty="0" smtClean="0">
                <a:latin typeface="Corbel" panose="020B0503020204020204" pitchFamily="34" charset="0"/>
                <a:cs typeface="Segoe UI Light" panose="020B0502040204020203" pitchFamily="34" charset="0"/>
              </a:rPr>
              <a:t>world</a:t>
            </a:r>
          </a:p>
          <a:p>
            <a:pPr lvl="1"/>
            <a:r>
              <a:rPr lang="en-US" altLang="en-US" dirty="0" smtClean="0">
                <a:latin typeface="Corbel" panose="020B0503020204020204" pitchFamily="34" charset="0"/>
                <a:cs typeface="Segoe UI Light" panose="020B0502040204020203" pitchFamily="34" charset="0"/>
              </a:rPr>
              <a:t>1 intersection to 1 block</a:t>
            </a:r>
          </a:p>
          <a:p>
            <a:pPr lvl="1"/>
            <a:r>
              <a:rPr lang="en-US" altLang="en-US" dirty="0" smtClean="0">
                <a:latin typeface="Corbel" panose="020B0503020204020204" pitchFamily="34" charset="0"/>
                <a:cs typeface="Segoe UI Light" panose="020B0502040204020203" pitchFamily="34" charset="0"/>
              </a:rPr>
              <a:t>1 day to 1 month</a:t>
            </a:r>
            <a:endParaRPr lang="en-US" altLang="en-US" dirty="0">
              <a:latin typeface="Corbel" panose="020B0503020204020204" pitchFamily="34" charset="0"/>
              <a:cs typeface="Segoe UI Light" panose="020B0502040204020203" pitchFamily="34" charset="0"/>
            </a:endParaRPr>
          </a:p>
          <a:p>
            <a:r>
              <a:rPr lang="en-US" altLang="en-US" dirty="0" smtClean="0">
                <a:latin typeface="Corbel" panose="020B0503020204020204" pitchFamily="34" charset="0"/>
                <a:cs typeface="Segoe UI Light" panose="020B0502040204020203" pitchFamily="34" charset="0"/>
              </a:rPr>
              <a:t>Generally </a:t>
            </a:r>
            <a:r>
              <a:rPr lang="en-US" altLang="en-US" dirty="0">
                <a:latin typeface="Corbel" panose="020B0503020204020204" pitchFamily="34" charset="0"/>
                <a:cs typeface="Segoe UI Light" panose="020B0502040204020203" pitchFamily="34" charset="0"/>
              </a:rPr>
              <a:t>made up of low-cost temporary materials </a:t>
            </a:r>
          </a:p>
          <a:p>
            <a:r>
              <a:rPr lang="en-US" altLang="en-US" dirty="0" smtClean="0">
                <a:latin typeface="Corbel" panose="020B0503020204020204" pitchFamily="34" charset="0"/>
                <a:cs typeface="Segoe UI Light" panose="020B0502040204020203" pitchFamily="34" charset="0"/>
              </a:rPr>
              <a:t>Might </a:t>
            </a:r>
            <a:r>
              <a:rPr lang="en-US" altLang="en-US" dirty="0">
                <a:latin typeface="Corbel" panose="020B0503020204020204" pitchFamily="34" charset="0"/>
                <a:cs typeface="Segoe UI Light" panose="020B0502040204020203" pitchFamily="34" charset="0"/>
              </a:rPr>
              <a:t>also be referred to as a “Quick Build” or “Tactical Urbanism”</a:t>
            </a:r>
          </a:p>
          <a:p>
            <a:r>
              <a:rPr lang="en-US" altLang="en-US" dirty="0" smtClean="0">
                <a:latin typeface="Corbel" panose="020B0503020204020204" pitchFamily="34" charset="0"/>
                <a:cs typeface="Segoe UI Light" panose="020B0502040204020203" pitchFamily="34" charset="0"/>
              </a:rPr>
              <a:t>Allow </a:t>
            </a:r>
            <a:r>
              <a:rPr lang="en-US" altLang="en-US" dirty="0">
                <a:latin typeface="Corbel" panose="020B0503020204020204" pitchFamily="34" charset="0"/>
                <a:cs typeface="Segoe UI Light" panose="020B0502040204020203" pitchFamily="34" charset="0"/>
              </a:rPr>
              <a:t>public to experience or “test drive” a potential project to see how it functions before investing significant resources in a permanent </a:t>
            </a:r>
            <a:r>
              <a:rPr lang="en-US" altLang="en-US" dirty="0" smtClean="0">
                <a:latin typeface="Corbel" panose="020B0503020204020204" pitchFamily="34" charset="0"/>
                <a:cs typeface="Segoe UI Light" panose="020B0502040204020203" pitchFamily="34" charset="0"/>
              </a:rPr>
              <a:t>project</a:t>
            </a:r>
            <a:endParaRPr lang="en-US" dirty="0">
              <a:latin typeface="Corbel" panose="020B0503020204020204" pitchFamily="34" charset="0"/>
              <a:cs typeface="Segoe UI Light" panose="020B0502040204020203" pitchFamily="34" charset="0"/>
            </a:endParaRPr>
          </a:p>
          <a:p>
            <a:pPr marL="0" indent="0">
              <a:buNone/>
            </a:pPr>
            <a:endParaRPr lang="en-US" u="sng" dirty="0"/>
          </a:p>
        </p:txBody>
      </p:sp>
      <p:sp>
        <p:nvSpPr>
          <p:cNvPr id="4" name="Content Placeholder 3"/>
          <p:cNvSpPr>
            <a:spLocks noGrp="1"/>
          </p:cNvSpPr>
          <p:nvPr>
            <p:ph sz="half" idx="2"/>
          </p:nvPr>
        </p:nvSpPr>
        <p:spPr/>
        <p:txBody>
          <a:bodyPr>
            <a:normAutofit fontScale="70000" lnSpcReduction="20000"/>
          </a:bodyPr>
          <a:lstStyle/>
          <a:p>
            <a:endParaRPr lang="en-US"/>
          </a:p>
        </p:txBody>
      </p:sp>
      <p:pic>
        <p:nvPicPr>
          <p:cNvPr id="5" name="Picture 4" descr="IMG_1842">
            <a:extLst>
              <a:ext uri="{FF2B5EF4-FFF2-40B4-BE49-F238E27FC236}">
                <a16:creationId xmlns:a16="http://schemas.microsoft.com/office/drawing/2014/main" id="{57C7AF5C-767A-4CB4-8879-A9430EF797A2}"/>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rot="10800000">
            <a:off x="4985847" y="2488555"/>
            <a:ext cx="3730426" cy="27978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905" y="6316983"/>
            <a:ext cx="1371533" cy="434319"/>
          </a:xfrm>
          <a:prstGeom prst="rect">
            <a:avLst/>
          </a:prstGeom>
        </p:spPr>
      </p:pic>
      <p:pic>
        <p:nvPicPr>
          <p:cNvPr id="8" name="Picture 2" descr="Vision Zero - Zerofatalities. Zero excu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758" y="6513054"/>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790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Pop-up demonstrations</a:t>
            </a:r>
            <a:br>
              <a:rPr lang="en-US" dirty="0" smtClean="0"/>
            </a:br>
            <a:r>
              <a:rPr lang="en-US" sz="2800" cap="none" dirty="0" smtClean="0"/>
              <a:t>Locations</a:t>
            </a:r>
            <a:endParaRPr lang="en-US" sz="2800" dirty="0"/>
          </a:p>
        </p:txBody>
      </p:sp>
      <p:pic>
        <p:nvPicPr>
          <p:cNvPr id="9" name="Picture 8"/>
          <p:cNvPicPr>
            <a:picLocks noChangeAspect="1"/>
          </p:cNvPicPr>
          <p:nvPr/>
        </p:nvPicPr>
        <p:blipFill rotWithShape="1">
          <a:blip r:embed="rId2"/>
          <a:srcRect l="1966" t="8409" r="1800" b="11060"/>
          <a:stretch/>
        </p:blipFill>
        <p:spPr>
          <a:xfrm>
            <a:off x="1733204" y="2263138"/>
            <a:ext cx="5983901" cy="313909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67" y="6328560"/>
            <a:ext cx="1371533" cy="434319"/>
          </a:xfrm>
          <a:prstGeom prst="rect">
            <a:avLst/>
          </a:prstGeom>
        </p:spPr>
      </p:pic>
      <p:pic>
        <p:nvPicPr>
          <p:cNvPr id="6" name="Picture 2" descr="Vision Zero - Zerofatalities. Zero excu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397" y="6524631"/>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322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Pop-up </a:t>
            </a:r>
            <a:r>
              <a:rPr lang="en-US" dirty="0" smtClean="0"/>
              <a:t>demonstrations</a:t>
            </a:r>
            <a:r>
              <a:rPr lang="en-US" dirty="0"/>
              <a:t/>
            </a:r>
            <a:br>
              <a:rPr lang="en-US" dirty="0"/>
            </a:br>
            <a:r>
              <a:rPr lang="en-US" sz="2800" dirty="0" smtClean="0"/>
              <a:t>H</a:t>
            </a:r>
            <a:r>
              <a:rPr lang="en-US" sz="2800" cap="none" dirty="0" smtClean="0"/>
              <a:t>ow???</a:t>
            </a:r>
            <a:endParaRPr lang="en-US"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dirty="0" smtClean="0"/>
              <a:t>NDDOT Provided:</a:t>
            </a:r>
          </a:p>
          <a:p>
            <a:r>
              <a:rPr lang="en-US" dirty="0" smtClean="0"/>
              <a:t>Project planning, design and installation coordination</a:t>
            </a:r>
          </a:p>
          <a:p>
            <a:r>
              <a:rPr lang="en-US" dirty="0" smtClean="0"/>
              <a:t>Facilitated a workshop</a:t>
            </a:r>
          </a:p>
          <a:p>
            <a:r>
              <a:rPr lang="en-US" dirty="0" smtClean="0"/>
              <a:t>Create project plans</a:t>
            </a:r>
          </a:p>
          <a:p>
            <a:r>
              <a:rPr lang="en-US" dirty="0" smtClean="0"/>
              <a:t>Develop data collection tools</a:t>
            </a:r>
            <a:endParaRPr lang="en-US" dirty="0"/>
          </a:p>
        </p:txBody>
      </p:sp>
      <p:sp>
        <p:nvSpPr>
          <p:cNvPr id="4" name="Content Placeholder 3"/>
          <p:cNvSpPr>
            <a:spLocks noGrp="1"/>
          </p:cNvSpPr>
          <p:nvPr>
            <p:ph sz="half" idx="2"/>
          </p:nvPr>
        </p:nvSpPr>
        <p:spPr/>
        <p:txBody>
          <a:bodyPr>
            <a:normAutofit fontScale="92500" lnSpcReduction="10000"/>
          </a:bodyPr>
          <a:lstStyle/>
          <a:p>
            <a:pPr marL="0" indent="0">
              <a:buNone/>
            </a:pPr>
            <a:r>
              <a:rPr lang="en-US" dirty="0" smtClean="0"/>
              <a:t>Local Responsibility</a:t>
            </a:r>
          </a:p>
          <a:p>
            <a:r>
              <a:rPr lang="en-US" dirty="0" smtClean="0"/>
              <a:t>Identify location</a:t>
            </a:r>
          </a:p>
          <a:p>
            <a:r>
              <a:rPr lang="en-US" dirty="0" smtClean="0"/>
              <a:t>Provide all supplies and materials</a:t>
            </a:r>
          </a:p>
          <a:p>
            <a:r>
              <a:rPr lang="en-US" dirty="0" smtClean="0"/>
              <a:t>Provide labor for installation</a:t>
            </a:r>
          </a:p>
          <a:p>
            <a:r>
              <a:rPr lang="en-US" dirty="0" smtClean="0"/>
              <a:t>Installation, clean-up, tear down</a:t>
            </a:r>
          </a:p>
          <a:p>
            <a:r>
              <a:rPr lang="en-US" dirty="0" smtClean="0"/>
              <a:t>Local coordination and outreach</a:t>
            </a:r>
          </a:p>
          <a:p>
            <a:r>
              <a:rPr lang="en-US" dirty="0" smtClean="0"/>
              <a:t>Pre- and post-demonstration evaluation</a:t>
            </a:r>
            <a:endParaRPr lang="en-US" dirty="0"/>
          </a:p>
        </p:txBody>
      </p:sp>
      <p:pic>
        <p:nvPicPr>
          <p:cNvPr id="5" name="Picture 4" descr="류한석의 피플웨어 (peopleware.kr): 2006/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672" y="4481729"/>
            <a:ext cx="1400175" cy="138588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967" y="6307811"/>
            <a:ext cx="1371533" cy="434319"/>
          </a:xfrm>
          <a:prstGeom prst="rect">
            <a:avLst/>
          </a:prstGeom>
        </p:spPr>
      </p:pic>
      <p:pic>
        <p:nvPicPr>
          <p:cNvPr id="8" name="Picture 2" descr="Vision Zero - Zerofatalities. Zero excu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758" y="6503882"/>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531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1144039"/>
            <a:ext cx="7633742" cy="630096"/>
          </a:xfrm>
        </p:spPr>
        <p:txBody>
          <a:bodyPr>
            <a:normAutofit fontScale="90000"/>
          </a:bodyPr>
          <a:lstStyle/>
          <a:p>
            <a:r>
              <a:rPr lang="en-US" dirty="0"/>
              <a:t>Pop-up </a:t>
            </a:r>
            <a:r>
              <a:rPr lang="en-US" dirty="0" smtClean="0"/>
              <a:t>demonstrations</a:t>
            </a:r>
            <a:endParaRPr lang="en-US" dirty="0">
              <a:effectLst>
                <a:outerShdw blurRad="38100" dist="38100" dir="2700000" algn="tl">
                  <a:srgbClr val="000000">
                    <a:alpha val="43137"/>
                  </a:srgbClr>
                </a:outerShdw>
              </a:effectLst>
              <a:latin typeface="Corbel" panose="020B0503020204020204" pitchFamily="34" charset="0"/>
              <a:cs typeface="Segoe UI Light" panose="020B0502040204020203" pitchFamily="34" charset="0"/>
            </a:endParaRPr>
          </a:p>
        </p:txBody>
      </p:sp>
      <p:pic>
        <p:nvPicPr>
          <p:cNvPr id="10" name="Picture 2" descr="Vision Zero - Zerofatalities. Zero excus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267" y="6503297"/>
            <a:ext cx="774306" cy="2382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36" y="2125266"/>
            <a:ext cx="2475826" cy="1858108"/>
          </a:xfrm>
          <a:prstGeom prst="rect">
            <a:avLst/>
          </a:prstGeom>
        </p:spPr>
      </p:pic>
      <p:pic>
        <p:nvPicPr>
          <p:cNvPr id="14" name="Picture 13" descr="IMG_8831">
            <a:extLst>
              <a:ext uri="{FF2B5EF4-FFF2-40B4-BE49-F238E27FC236}">
                <a16:creationId xmlns:a16="http://schemas.microsoft.com/office/drawing/2014/main" id="{7757CC94-7FC0-4984-A56B-2B3E4D3DD1D3}"/>
              </a:ext>
            </a:extLst>
          </p:cNvPr>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2612924" y="2125266"/>
            <a:ext cx="2616860" cy="3489146"/>
          </a:xfrm>
          <a:prstGeom prst="rect">
            <a:avLst/>
          </a:prstGeom>
        </p:spPr>
      </p:pic>
      <p:pic>
        <p:nvPicPr>
          <p:cNvPr id="16" name="Picture 15" descr="IMG_0711">
            <a:extLst>
              <a:ext uri="{FF2B5EF4-FFF2-40B4-BE49-F238E27FC236}">
                <a16:creationId xmlns:a16="http://schemas.microsoft.com/office/drawing/2014/main" id="{E9931B61-7553-4AAE-88DE-B0ECA52A5D19}"/>
              </a:ext>
            </a:extLst>
          </p:cNvPr>
          <p:cNvPicPr>
            <a:picLocks noGrp="1" noChangeAspect="1"/>
          </p:cNvPicPr>
          <p:nvPr isPhoto="1"/>
        </p:nvPicPr>
        <p:blipFill rotWithShape="1">
          <a:blip r:embed="rId6" cstate="print">
            <a:lum/>
            <a:extLst>
              <a:ext uri="{28A0092B-C50C-407E-A947-70E740481C1C}">
                <a14:useLocalDpi xmlns:a14="http://schemas.microsoft.com/office/drawing/2010/main" val="0"/>
              </a:ext>
            </a:extLst>
          </a:blip>
          <a:srcRect r="11456"/>
          <a:stretch/>
        </p:blipFill>
        <p:spPr>
          <a:xfrm>
            <a:off x="5295882" y="2125266"/>
            <a:ext cx="3803455" cy="3221659"/>
          </a:xfrm>
          <a:prstGeom prst="rect">
            <a:avLst/>
          </a:prstGeom>
        </p:spPr>
      </p:pic>
      <p:pic>
        <p:nvPicPr>
          <p:cNvPr id="19" name="Picture 18" descr="IMG_4502">
            <a:extLst>
              <a:ext uri="{FF2B5EF4-FFF2-40B4-BE49-F238E27FC236}">
                <a16:creationId xmlns:a16="http://schemas.microsoft.com/office/drawing/2014/main" id="{FE9AF3A3-C5D2-4375-BA07-D317FF58189D}"/>
              </a:ext>
            </a:extLst>
          </p:cNvPr>
          <p:cNvPicPr>
            <a:picLocks noGrp="1" noChangeAspect="1"/>
          </p:cNvPicPr>
          <p:nvPr isPhoto="1"/>
        </p:nvPicPr>
        <p:blipFill>
          <a:blip r:embed="rId7" cstate="print">
            <a:lum/>
            <a:extLst>
              <a:ext uri="{28A0092B-C50C-407E-A947-70E740481C1C}">
                <a14:useLocalDpi xmlns:a14="http://schemas.microsoft.com/office/drawing/2010/main" val="0"/>
              </a:ext>
            </a:extLst>
          </a:blip>
          <a:stretch>
            <a:fillRect/>
          </a:stretch>
        </p:blipFill>
        <p:spPr>
          <a:xfrm>
            <a:off x="1341962" y="4007926"/>
            <a:ext cx="1204865" cy="1606487"/>
          </a:xfrm>
          <a:prstGeom prst="rect">
            <a:avLst/>
          </a:prstGeom>
        </p:spPr>
      </p:pic>
      <p:pic>
        <p:nvPicPr>
          <p:cNvPr id="20" name="Picture 19" descr="IMG_1900">
            <a:extLst>
              <a:ext uri="{FF2B5EF4-FFF2-40B4-BE49-F238E27FC236}">
                <a16:creationId xmlns:a16="http://schemas.microsoft.com/office/drawing/2014/main" id="{01FA42B6-CBD5-4BEA-9FA1-4E2AB4409656}"/>
              </a:ext>
            </a:extLst>
          </p:cNvPr>
          <p:cNvPicPr>
            <a:picLocks noGrp="1" noChangeAspect="1"/>
          </p:cNvPicPr>
          <p:nvPr isPhoto="1"/>
        </p:nvPicPr>
        <p:blipFill>
          <a:blip r:embed="rId8" cstate="print">
            <a:lum/>
            <a:extLst>
              <a:ext uri="{28A0092B-C50C-407E-A947-70E740481C1C}">
                <a14:useLocalDpi xmlns:a14="http://schemas.microsoft.com/office/drawing/2010/main" val="0"/>
              </a:ext>
            </a:extLst>
          </a:blip>
          <a:stretch>
            <a:fillRect/>
          </a:stretch>
        </p:blipFill>
        <p:spPr>
          <a:xfrm rot="5400000">
            <a:off x="-101976" y="4208737"/>
            <a:ext cx="1606487" cy="120486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609" y="6320248"/>
            <a:ext cx="1371533" cy="434319"/>
          </a:xfrm>
          <a:prstGeom prst="rect">
            <a:avLst/>
          </a:prstGeom>
        </p:spPr>
      </p:pic>
    </p:spTree>
    <p:extLst>
      <p:ext uri="{BB962C8B-B14F-4D97-AF65-F5344CB8AC3E}">
        <p14:creationId xmlns:p14="http://schemas.microsoft.com/office/powerpoint/2010/main" val="1929812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19849" r="19849"/>
          <a:stretch>
            <a:fillRect/>
          </a:stretch>
        </p:blipFill>
        <p:spPr/>
      </p:pic>
      <p:sp>
        <p:nvSpPr>
          <p:cNvPr id="4" name="Title 3"/>
          <p:cNvSpPr>
            <a:spLocks noGrp="1"/>
          </p:cNvSpPr>
          <p:nvPr>
            <p:ph type="title"/>
          </p:nvPr>
        </p:nvSpPr>
        <p:spPr/>
        <p:txBody>
          <a:bodyPr/>
          <a:lstStyle/>
          <a:p>
            <a:r>
              <a:rPr lang="en-US" dirty="0" smtClean="0"/>
              <a:t>What worked well</a:t>
            </a:r>
            <a:endParaRPr lang="en-US" dirty="0"/>
          </a:p>
        </p:txBody>
      </p:sp>
      <p:sp>
        <p:nvSpPr>
          <p:cNvPr id="6" name="Text Placeholder 5"/>
          <p:cNvSpPr>
            <a:spLocks noGrp="1"/>
          </p:cNvSpPr>
          <p:nvPr>
            <p:ph type="body" sz="half" idx="2"/>
          </p:nvPr>
        </p:nvSpPr>
        <p:spPr/>
        <p:txBody>
          <a:bodyPr/>
          <a:lstStyle/>
          <a:p>
            <a:pPr marL="214313" indent="-214313">
              <a:buClr>
                <a:schemeClr val="bg1"/>
              </a:buClr>
              <a:buFont typeface="Arial" panose="020B0604020202020204" pitchFamily="34" charset="0"/>
              <a:buChar char="•"/>
            </a:pPr>
            <a:r>
              <a:rPr lang="en-US" dirty="0" smtClean="0"/>
              <a:t>Low cost</a:t>
            </a:r>
          </a:p>
          <a:p>
            <a:pPr marL="214313" indent="-214313">
              <a:buClr>
                <a:schemeClr val="bg1"/>
              </a:buClr>
              <a:buFont typeface="Arial" panose="020B0604020202020204" pitchFamily="34" charset="0"/>
              <a:buChar char="•"/>
            </a:pPr>
            <a:r>
              <a:rPr lang="en-US" dirty="0" smtClean="0"/>
              <a:t>Short set-up time</a:t>
            </a:r>
          </a:p>
          <a:p>
            <a:pPr marL="214313" indent="-214313">
              <a:buClr>
                <a:schemeClr val="bg1"/>
              </a:buClr>
              <a:buFont typeface="Arial" panose="020B0604020202020204" pitchFamily="34" charset="0"/>
              <a:buChar char="•"/>
            </a:pPr>
            <a:r>
              <a:rPr lang="en-US" dirty="0" smtClean="0"/>
              <a:t>Initiated community conversations on new concepts</a:t>
            </a:r>
          </a:p>
          <a:p>
            <a:pPr marL="214313" indent="-214313">
              <a:buClr>
                <a:schemeClr val="bg1"/>
              </a:buClr>
              <a:buFont typeface="Arial" panose="020B0604020202020204" pitchFamily="34" charset="0"/>
              <a:buChar char="•"/>
            </a:pPr>
            <a:r>
              <a:rPr lang="en-US" dirty="0" smtClean="0"/>
              <a:t>Significant public feedback</a:t>
            </a:r>
          </a:p>
          <a:p>
            <a:pPr marL="214313" indent="-214313">
              <a:buClr>
                <a:schemeClr val="bg1"/>
              </a:buClr>
              <a:buFont typeface="Arial" panose="020B0604020202020204" pitchFamily="34" charset="0"/>
              <a:buChar char="•"/>
            </a:pPr>
            <a:r>
              <a:rPr lang="en-US" dirty="0" smtClean="0"/>
              <a:t>Mode specific preferences</a:t>
            </a:r>
          </a:p>
          <a:p>
            <a:pPr marL="214313" indent="-214313">
              <a:buClr>
                <a:schemeClr val="bg1"/>
              </a:buClr>
              <a:buFont typeface="Arial" panose="020B0604020202020204" pitchFamily="34" charset="0"/>
              <a:buChar char="•"/>
            </a:pPr>
            <a:r>
              <a:rPr lang="en-US" dirty="0" smtClean="0"/>
              <a:t>Enhanced collaboration</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968" y="6368067"/>
            <a:ext cx="1371533" cy="434319"/>
          </a:xfrm>
          <a:prstGeom prst="rect">
            <a:avLst/>
          </a:prstGeom>
        </p:spPr>
      </p:pic>
      <p:pic>
        <p:nvPicPr>
          <p:cNvPr id="10" name="Picture 2" descr="Vision Zero - Zerofatalities. Zero excu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598" y="6570147"/>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138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Picture Placeholder 12"/>
          <p:cNvPicPr>
            <a:picLocks noGrp="1" noChangeAspect="1"/>
          </p:cNvPicPr>
          <p:nvPr>
            <p:ph type="pic" idx="1"/>
          </p:nvPr>
        </p:nvPicPr>
        <p:blipFill>
          <a:blip r:embed="rId3">
            <a:extLst>
              <a:ext uri="{28A0092B-C50C-407E-A947-70E740481C1C}">
                <a14:useLocalDpi xmlns:a14="http://schemas.microsoft.com/office/drawing/2010/main" val="0"/>
              </a:ext>
            </a:extLst>
          </a:blip>
          <a:srcRect l="20519" r="20519"/>
          <a:stretch>
            <a:fillRect/>
          </a:stretch>
        </p:blipFill>
        <p:spPr/>
      </p:pic>
      <p:sp>
        <p:nvSpPr>
          <p:cNvPr id="8" name="Title 7"/>
          <p:cNvSpPr>
            <a:spLocks noGrp="1"/>
          </p:cNvSpPr>
          <p:nvPr>
            <p:ph type="title"/>
          </p:nvPr>
        </p:nvSpPr>
        <p:spPr/>
        <p:txBody>
          <a:bodyPr/>
          <a:lstStyle/>
          <a:p>
            <a:r>
              <a:rPr lang="en-US" dirty="0" smtClean="0"/>
              <a:t>What we learned</a:t>
            </a:r>
            <a:endParaRPr lang="en-US" dirty="0"/>
          </a:p>
        </p:txBody>
      </p:sp>
      <p:sp>
        <p:nvSpPr>
          <p:cNvPr id="10" name="Text Placeholder 9"/>
          <p:cNvSpPr>
            <a:spLocks noGrp="1"/>
          </p:cNvSpPr>
          <p:nvPr>
            <p:ph type="body" sz="half" idx="2"/>
          </p:nvPr>
        </p:nvSpPr>
        <p:spPr/>
        <p:txBody>
          <a:bodyPr/>
          <a:lstStyle/>
          <a:p>
            <a:pPr marL="214313" indent="-214313">
              <a:buClr>
                <a:schemeClr val="bg1"/>
              </a:buClr>
              <a:buFont typeface="Arial" panose="020B0604020202020204" pitchFamily="34" charset="0"/>
              <a:buChar char="•"/>
            </a:pPr>
            <a:r>
              <a:rPr lang="en-US" dirty="0" smtClean="0"/>
              <a:t>MUTCD</a:t>
            </a:r>
          </a:p>
          <a:p>
            <a:pPr marL="214313" indent="-214313">
              <a:buClr>
                <a:schemeClr val="bg1"/>
              </a:buClr>
              <a:buFont typeface="Arial" panose="020B0604020202020204" pitchFamily="34" charset="0"/>
              <a:buChar char="•"/>
            </a:pPr>
            <a:r>
              <a:rPr lang="en-US" dirty="0" smtClean="0"/>
              <a:t>Colors</a:t>
            </a:r>
          </a:p>
          <a:p>
            <a:pPr marL="214313" indent="-214313">
              <a:buClr>
                <a:schemeClr val="bg1"/>
              </a:buClr>
              <a:buFont typeface="Arial" panose="020B0604020202020204" pitchFamily="34" charset="0"/>
              <a:buChar char="•"/>
            </a:pPr>
            <a:r>
              <a:rPr lang="en-US" dirty="0" smtClean="0"/>
              <a:t>Misunderstanding</a:t>
            </a:r>
          </a:p>
          <a:p>
            <a:pPr marL="214313" indent="-214313">
              <a:buClr>
                <a:schemeClr val="bg1"/>
              </a:buClr>
              <a:buFont typeface="Arial" panose="020B0604020202020204" pitchFamily="34" charset="0"/>
              <a:buChar char="•"/>
            </a:pPr>
            <a:r>
              <a:rPr lang="en-US" dirty="0" smtClean="0"/>
              <a:t>Material types</a:t>
            </a:r>
          </a:p>
          <a:p>
            <a:pPr marL="214313" indent="-214313">
              <a:buClr>
                <a:schemeClr val="bg1"/>
              </a:buClr>
              <a:buFont typeface="Arial" panose="020B0604020202020204" pitchFamily="34" charset="0"/>
              <a:buChar char="•"/>
            </a:pPr>
            <a:r>
              <a:rPr lang="en-US" dirty="0" smtClean="0"/>
              <a:t>Response team</a:t>
            </a:r>
          </a:p>
          <a:p>
            <a:pPr marL="214313" indent="-214313">
              <a:buFont typeface="Arial" panose="020B0604020202020204" pitchFamily="34" charset="0"/>
              <a:buChar char="•"/>
            </a:pPr>
            <a:endParaRPr lang="en-US" dirty="0"/>
          </a:p>
        </p:txBody>
      </p:sp>
      <p:pic>
        <p:nvPicPr>
          <p:cNvPr id="14" name="Picture 2" descr="Vision Zero - Zerofatalities. Zero excu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98" y="6613019"/>
            <a:ext cx="774306" cy="2382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968" y="6320248"/>
            <a:ext cx="1371533" cy="434319"/>
          </a:xfrm>
          <a:prstGeom prst="rect">
            <a:avLst/>
          </a:prstGeom>
        </p:spPr>
      </p:pic>
    </p:spTree>
    <p:extLst>
      <p:ext uri="{BB962C8B-B14F-4D97-AF65-F5344CB8AC3E}">
        <p14:creationId xmlns:p14="http://schemas.microsoft.com/office/powerpoint/2010/main" val="28574926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232" y="857250"/>
            <a:ext cx="3858768" cy="51435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2546250" cy="190831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 y="4084982"/>
            <a:ext cx="2551331" cy="191576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250" y="2397082"/>
            <a:ext cx="2736188" cy="2054933"/>
          </a:xfrm>
          <a:prstGeom prst="rect">
            <a:avLst/>
          </a:prstGeom>
        </p:spPr>
      </p:pic>
      <p:pic>
        <p:nvPicPr>
          <p:cNvPr id="6" name="Picture 2" descr="Vision Zero - Zerofatalities. Zero excus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725" y="6516319"/>
            <a:ext cx="774306" cy="2382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0968" y="6320248"/>
            <a:ext cx="1371533" cy="434319"/>
          </a:xfrm>
          <a:prstGeom prst="rect">
            <a:avLst/>
          </a:prstGeom>
        </p:spPr>
      </p:pic>
    </p:spTree>
    <p:extLst>
      <p:ext uri="{BB962C8B-B14F-4D97-AF65-F5344CB8AC3E}">
        <p14:creationId xmlns:p14="http://schemas.microsoft.com/office/powerpoint/2010/main" val="19415634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Pop-up </a:t>
            </a:r>
            <a:r>
              <a:rPr lang="en-US" dirty="0" smtClean="0"/>
              <a:t>demonstrations</a:t>
            </a:r>
            <a:endParaRPr lang="en-US" dirty="0"/>
          </a:p>
        </p:txBody>
      </p:sp>
      <p:pic>
        <p:nvPicPr>
          <p:cNvPr id="4" name="Content Placeholder 3" descr="Man-With-Question-0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7569" y="2571750"/>
            <a:ext cx="2695575" cy="2695575"/>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67" y="6303622"/>
            <a:ext cx="1371533" cy="434319"/>
          </a:xfrm>
          <a:prstGeom prst="rect">
            <a:avLst/>
          </a:prstGeom>
        </p:spPr>
      </p:pic>
      <p:pic>
        <p:nvPicPr>
          <p:cNvPr id="8" name="Picture 2" descr="Vision Zero - Zerofatalities. Zero excu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758" y="6499693"/>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08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Urban grant program (</a:t>
            </a:r>
            <a:r>
              <a:rPr lang="en-US" sz="4900" dirty="0" err="1" smtClean="0"/>
              <a:t>ugp</a:t>
            </a:r>
            <a:r>
              <a:rPr lang="en-US" sz="4900" dirty="0" smtClean="0"/>
              <a:t>)</a:t>
            </a:r>
            <a:br>
              <a:rPr lang="en-US" sz="4900" dirty="0" smtClean="0"/>
            </a:br>
            <a:r>
              <a:rPr lang="en-US" sz="2700" cap="none" dirty="0"/>
              <a:t>Policy</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Goals/Objectives</a:t>
            </a:r>
          </a:p>
          <a:p>
            <a:pPr lvl="1"/>
            <a:r>
              <a:rPr lang="en-US" dirty="0" smtClean="0"/>
              <a:t>Preserve existing transportation assets</a:t>
            </a:r>
          </a:p>
          <a:p>
            <a:pPr lvl="1"/>
            <a:r>
              <a:rPr lang="en-US" dirty="0" smtClean="0"/>
              <a:t>Ensure safety of all users of the transportation system</a:t>
            </a:r>
          </a:p>
          <a:p>
            <a:pPr lvl="1"/>
            <a:r>
              <a:rPr lang="en-US" dirty="0" smtClean="0"/>
              <a:t>Improve multi-modal transportation options such as walking, bicycling and public transportation</a:t>
            </a:r>
          </a:p>
          <a:p>
            <a:pPr lvl="1"/>
            <a:r>
              <a:rPr lang="en-US" dirty="0" smtClean="0"/>
              <a:t>Enhance the economic vitality of the area by providing transportation assets that support:</a:t>
            </a:r>
          </a:p>
          <a:p>
            <a:pPr lvl="2"/>
            <a:r>
              <a:rPr lang="en-US" dirty="0" smtClean="0"/>
              <a:t>Revitalization efforts, development of vacant or underutilized parcels, redevelopment of established portions of communities</a:t>
            </a:r>
          </a:p>
          <a:p>
            <a:pPr lvl="1"/>
            <a:r>
              <a:rPr lang="en-US" dirty="0" smtClean="0"/>
              <a:t>Support economically sustainable growth, lessening need for outward expansion</a:t>
            </a:r>
          </a:p>
          <a:p>
            <a:pPr lvl="1"/>
            <a:endParaRPr lang="en-US" dirty="0"/>
          </a:p>
          <a:p>
            <a:r>
              <a:rPr lang="en-US" dirty="0" smtClean="0"/>
              <a:t>Requirements</a:t>
            </a:r>
          </a:p>
          <a:p>
            <a:pPr lvl="1"/>
            <a:r>
              <a:rPr lang="en-US" dirty="0" smtClean="0"/>
              <a:t>Projects limited to Title 23 eligible projects</a:t>
            </a:r>
          </a:p>
          <a:p>
            <a:pPr lvl="1"/>
            <a:r>
              <a:rPr lang="en-US" dirty="0" smtClean="0"/>
              <a:t>Urban cities only (5,000 population or greater)</a:t>
            </a:r>
          </a:p>
          <a:p>
            <a:pPr lvl="1"/>
            <a:r>
              <a:rPr lang="en-US" dirty="0" smtClean="0"/>
              <a:t>Competitive grant process</a:t>
            </a:r>
          </a:p>
          <a:p>
            <a:pPr lvl="1"/>
            <a:r>
              <a:rPr lang="en-US" dirty="0" smtClean="0"/>
              <a:t>Shall be able to compliment programs from other State agencies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67" y="6332675"/>
            <a:ext cx="1371533" cy="434319"/>
          </a:xfrm>
          <a:prstGeom prst="rect">
            <a:avLst/>
          </a:prstGeom>
        </p:spPr>
      </p:pic>
      <p:pic>
        <p:nvPicPr>
          <p:cNvPr id="7" name="Picture 2" descr="Vision Zero - Zerofatalities. Zero excu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758" y="6332675"/>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352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t>Urban grant program (</a:t>
            </a:r>
            <a:r>
              <a:rPr lang="en-US" sz="4900" dirty="0" err="1"/>
              <a:t>ugp</a:t>
            </a:r>
            <a:r>
              <a:rPr lang="en-US" sz="4900" dirty="0"/>
              <a:t>)</a:t>
            </a:r>
            <a:br>
              <a:rPr lang="en-US" sz="4900" dirty="0"/>
            </a:br>
            <a:r>
              <a:rPr lang="en-US" sz="2700" cap="none" dirty="0"/>
              <a:t>Where???</a:t>
            </a:r>
            <a:endParaRPr lang="en-US" dirty="0"/>
          </a:p>
        </p:txBody>
      </p:sp>
      <p:pic>
        <p:nvPicPr>
          <p:cNvPr id="5" name="Picture 4"/>
          <p:cNvPicPr>
            <a:picLocks noChangeAspect="1"/>
          </p:cNvPicPr>
          <p:nvPr/>
        </p:nvPicPr>
        <p:blipFill>
          <a:blip r:embed="rId3"/>
          <a:stretch>
            <a:fillRect/>
          </a:stretch>
        </p:blipFill>
        <p:spPr>
          <a:xfrm>
            <a:off x="2169622" y="1444694"/>
            <a:ext cx="5195454" cy="45788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967" y="6286997"/>
            <a:ext cx="1371533" cy="434319"/>
          </a:xfrm>
          <a:prstGeom prst="rect">
            <a:avLst/>
          </a:prstGeom>
        </p:spPr>
      </p:pic>
      <p:pic>
        <p:nvPicPr>
          <p:cNvPr id="8" name="Picture 2" descr="Vision Zero - Zerofatalities. Zero excus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758" y="6483068"/>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226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sz="4900" dirty="0"/>
              <a:t>Urban grant program (</a:t>
            </a:r>
            <a:r>
              <a:rPr lang="en-US" sz="4900" dirty="0" err="1"/>
              <a:t>ugp</a:t>
            </a:r>
            <a:r>
              <a:rPr lang="en-US" sz="4900" dirty="0"/>
              <a:t>)</a:t>
            </a:r>
            <a:r>
              <a:rPr lang="en-US" dirty="0"/>
              <a:t/>
            </a:r>
            <a:br>
              <a:rPr lang="en-US" dirty="0"/>
            </a:br>
            <a:r>
              <a:rPr lang="en-US" sz="2700" cap="none" dirty="0"/>
              <a:t>Funding and Pilot Projects</a:t>
            </a:r>
            <a:endParaRPr lang="en-US" dirty="0"/>
          </a:p>
        </p:txBody>
      </p:sp>
      <p:sp>
        <p:nvSpPr>
          <p:cNvPr id="11" name="Content Placeholder 10"/>
          <p:cNvSpPr>
            <a:spLocks noGrp="1"/>
          </p:cNvSpPr>
          <p:nvPr>
            <p:ph sz="half" idx="1"/>
          </p:nvPr>
        </p:nvSpPr>
        <p:spPr/>
        <p:txBody>
          <a:bodyPr/>
          <a:lstStyle/>
          <a:p>
            <a:pPr marL="0" indent="0">
              <a:buNone/>
            </a:pPr>
            <a:r>
              <a:rPr lang="en-US" u="sng" dirty="0" smtClean="0"/>
              <a:t>Funding</a:t>
            </a:r>
            <a:endParaRPr lang="en-US" dirty="0"/>
          </a:p>
          <a:p>
            <a:r>
              <a:rPr lang="en-US" dirty="0" smtClean="0"/>
              <a:t>Federal funds</a:t>
            </a:r>
          </a:p>
          <a:p>
            <a:r>
              <a:rPr lang="en-US" dirty="0" smtClean="0"/>
              <a:t>Approximate each year = $4.6 Million</a:t>
            </a:r>
          </a:p>
          <a:p>
            <a:r>
              <a:rPr lang="en-US" dirty="0" smtClean="0"/>
              <a:t>This number is determined each year</a:t>
            </a:r>
          </a:p>
          <a:p>
            <a:r>
              <a:rPr lang="en-US" dirty="0" smtClean="0"/>
              <a:t>Funding comes from various other programs</a:t>
            </a:r>
          </a:p>
          <a:p>
            <a:endParaRPr lang="en-US" dirty="0"/>
          </a:p>
        </p:txBody>
      </p:sp>
      <p:sp>
        <p:nvSpPr>
          <p:cNvPr id="12" name="Content Placeholder 11"/>
          <p:cNvSpPr>
            <a:spLocks noGrp="1"/>
          </p:cNvSpPr>
          <p:nvPr>
            <p:ph sz="half" idx="2"/>
          </p:nvPr>
        </p:nvSpPr>
        <p:spPr/>
        <p:txBody>
          <a:bodyPr/>
          <a:lstStyle/>
          <a:p>
            <a:pPr marL="0" indent="0">
              <a:buNone/>
            </a:pPr>
            <a:r>
              <a:rPr lang="en-US" u="sng" dirty="0" smtClean="0"/>
              <a:t>Pilot Projects in 2018</a:t>
            </a:r>
          </a:p>
          <a:p>
            <a:r>
              <a:rPr lang="en-US" dirty="0" smtClean="0"/>
              <a:t>Fargo 10</a:t>
            </a:r>
            <a:r>
              <a:rPr lang="en-US" baseline="30000" dirty="0" smtClean="0"/>
              <a:t>th</a:t>
            </a:r>
            <a:r>
              <a:rPr lang="en-US" dirty="0" smtClean="0"/>
              <a:t> Street</a:t>
            </a:r>
          </a:p>
          <a:p>
            <a:r>
              <a:rPr lang="en-US" dirty="0" smtClean="0"/>
              <a:t>Devils Lake Downtown Streets</a:t>
            </a:r>
          </a:p>
          <a:p>
            <a:r>
              <a:rPr lang="en-US" dirty="0" smtClean="0"/>
              <a:t>Valley City 3</a:t>
            </a:r>
            <a:r>
              <a:rPr lang="en-US" baseline="30000" dirty="0" smtClean="0"/>
              <a:t>rd</a:t>
            </a:r>
            <a:r>
              <a:rPr lang="en-US" dirty="0" smtClean="0"/>
              <a:t> Street</a:t>
            </a:r>
          </a:p>
          <a:p>
            <a:r>
              <a:rPr lang="en-US" dirty="0" smtClean="0"/>
              <a:t>Valley City Central Avenue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905" y="6316983"/>
            <a:ext cx="1371533" cy="434319"/>
          </a:xfrm>
          <a:prstGeom prst="rect">
            <a:avLst/>
          </a:prstGeom>
        </p:spPr>
      </p:pic>
      <p:pic>
        <p:nvPicPr>
          <p:cNvPr id="8" name="Picture 2" descr="Vision Zero - Zerofatalities. Zero excus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758" y="6513054"/>
            <a:ext cx="774306" cy="23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319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p:cNvSpPr txBox="1"/>
          <p:nvPr/>
        </p:nvSpPr>
        <p:spPr>
          <a:xfrm>
            <a:off x="7289493" y="6356661"/>
            <a:ext cx="1368965" cy="300082"/>
          </a:xfrm>
          <a:prstGeom prst="rect">
            <a:avLst/>
          </a:prstGeom>
          <a:noFill/>
        </p:spPr>
        <p:txBody>
          <a:bodyPr wrap="none" rtlCol="0">
            <a:spAutoFit/>
          </a:bodyPr>
          <a:lstStyle/>
          <a:p>
            <a:r>
              <a:rPr lang="en-US" sz="1350" dirty="0">
                <a:solidFill>
                  <a:srgbClr val="FF0000"/>
                </a:solidFill>
              </a:rPr>
              <a:t>Fargo 10</a:t>
            </a:r>
            <a:r>
              <a:rPr lang="en-US" sz="1350" baseline="30000" dirty="0">
                <a:solidFill>
                  <a:srgbClr val="FF0000"/>
                </a:solidFill>
              </a:rPr>
              <a:t>th</a:t>
            </a:r>
            <a:r>
              <a:rPr lang="en-US" sz="1350" dirty="0">
                <a:solidFill>
                  <a:srgbClr val="FF0000"/>
                </a:solidFill>
              </a:rPr>
              <a:t> Street</a:t>
            </a:r>
            <a:endParaRPr lang="en-US" sz="1350" dirty="0">
              <a:solidFill>
                <a:srgbClr val="FF0000"/>
              </a:solidFill>
            </a:endParaRPr>
          </a:p>
        </p:txBody>
      </p:sp>
    </p:spTree>
    <p:extLst>
      <p:ext uri="{BB962C8B-B14F-4D97-AF65-F5344CB8AC3E}">
        <p14:creationId xmlns:p14="http://schemas.microsoft.com/office/powerpoint/2010/main" val="1305126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8000" b="-28000"/>
          </a:stretch>
        </a:blipFill>
        <a:effectLst/>
      </p:bgPr>
    </p:bg>
    <p:spTree>
      <p:nvGrpSpPr>
        <p:cNvPr id="1" name=""/>
        <p:cNvGrpSpPr/>
        <p:nvPr/>
      </p:nvGrpSpPr>
      <p:grpSpPr>
        <a:xfrm>
          <a:off x="0" y="0"/>
          <a:ext cx="0" cy="0"/>
          <a:chOff x="0" y="0"/>
          <a:chExt cx="0" cy="0"/>
        </a:xfrm>
      </p:grpSpPr>
      <p:sp>
        <p:nvSpPr>
          <p:cNvPr id="2" name="TextBox 1"/>
          <p:cNvSpPr txBox="1"/>
          <p:nvPr/>
        </p:nvSpPr>
        <p:spPr>
          <a:xfrm>
            <a:off x="7439122" y="6298472"/>
            <a:ext cx="1368965" cy="300082"/>
          </a:xfrm>
          <a:prstGeom prst="rect">
            <a:avLst/>
          </a:prstGeom>
          <a:noFill/>
        </p:spPr>
        <p:txBody>
          <a:bodyPr wrap="none" rtlCol="0">
            <a:spAutoFit/>
          </a:bodyPr>
          <a:lstStyle/>
          <a:p>
            <a:r>
              <a:rPr lang="en-US" sz="1350" dirty="0">
                <a:solidFill>
                  <a:srgbClr val="FF0000"/>
                </a:solidFill>
              </a:rPr>
              <a:t>Fargo 10</a:t>
            </a:r>
            <a:r>
              <a:rPr lang="en-US" sz="1350" baseline="30000" dirty="0">
                <a:solidFill>
                  <a:srgbClr val="FF0000"/>
                </a:solidFill>
              </a:rPr>
              <a:t>th</a:t>
            </a:r>
            <a:r>
              <a:rPr lang="en-US" sz="1350" dirty="0">
                <a:solidFill>
                  <a:srgbClr val="FF0000"/>
                </a:solidFill>
              </a:rPr>
              <a:t> Street</a:t>
            </a:r>
            <a:endParaRPr lang="en-US" sz="1350" dirty="0">
              <a:solidFill>
                <a:srgbClr val="FF0000"/>
              </a:solidFill>
            </a:endParaRPr>
          </a:p>
        </p:txBody>
      </p:sp>
    </p:spTree>
    <p:extLst>
      <p:ext uri="{BB962C8B-B14F-4D97-AF65-F5344CB8AC3E}">
        <p14:creationId xmlns:p14="http://schemas.microsoft.com/office/powerpoint/2010/main" val="3295850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7538875" y="6323411"/>
            <a:ext cx="1368965" cy="300082"/>
          </a:xfrm>
          <a:prstGeom prst="rect">
            <a:avLst/>
          </a:prstGeom>
          <a:noFill/>
        </p:spPr>
        <p:txBody>
          <a:bodyPr wrap="none" rtlCol="0">
            <a:spAutoFit/>
          </a:bodyPr>
          <a:lstStyle/>
          <a:p>
            <a:r>
              <a:rPr lang="en-US" sz="1350" dirty="0">
                <a:solidFill>
                  <a:srgbClr val="FF0000"/>
                </a:solidFill>
              </a:rPr>
              <a:t>Fargo 10</a:t>
            </a:r>
            <a:r>
              <a:rPr lang="en-US" sz="1350" baseline="30000" dirty="0">
                <a:solidFill>
                  <a:srgbClr val="FF0000"/>
                </a:solidFill>
              </a:rPr>
              <a:t>th</a:t>
            </a:r>
            <a:r>
              <a:rPr lang="en-US" sz="1350" dirty="0">
                <a:solidFill>
                  <a:srgbClr val="FF0000"/>
                </a:solidFill>
              </a:rPr>
              <a:t> Street</a:t>
            </a:r>
            <a:endParaRPr lang="en-US" sz="1350" dirty="0">
              <a:solidFill>
                <a:srgbClr val="FF0000"/>
              </a:solidFill>
            </a:endParaRPr>
          </a:p>
        </p:txBody>
      </p:sp>
    </p:spTree>
    <p:extLst>
      <p:ext uri="{BB962C8B-B14F-4D97-AF65-F5344CB8AC3E}">
        <p14:creationId xmlns:p14="http://schemas.microsoft.com/office/powerpoint/2010/main" val="3918377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7597064" y="6265221"/>
            <a:ext cx="1368965" cy="300082"/>
          </a:xfrm>
          <a:prstGeom prst="rect">
            <a:avLst/>
          </a:prstGeom>
          <a:noFill/>
        </p:spPr>
        <p:txBody>
          <a:bodyPr wrap="none" rtlCol="0">
            <a:spAutoFit/>
          </a:bodyPr>
          <a:lstStyle/>
          <a:p>
            <a:r>
              <a:rPr lang="en-US" sz="1350" dirty="0">
                <a:solidFill>
                  <a:srgbClr val="FF0000"/>
                </a:solidFill>
              </a:rPr>
              <a:t>Fargo 10</a:t>
            </a:r>
            <a:r>
              <a:rPr lang="en-US" sz="1350" baseline="30000" dirty="0">
                <a:solidFill>
                  <a:srgbClr val="FF0000"/>
                </a:solidFill>
              </a:rPr>
              <a:t>th</a:t>
            </a:r>
            <a:r>
              <a:rPr lang="en-US" sz="1350" dirty="0">
                <a:solidFill>
                  <a:srgbClr val="FF0000"/>
                </a:solidFill>
              </a:rPr>
              <a:t> Street</a:t>
            </a:r>
            <a:endParaRPr lang="en-US" sz="1350" dirty="0">
              <a:solidFill>
                <a:srgbClr val="FF0000"/>
              </a:solidFill>
            </a:endParaRPr>
          </a:p>
        </p:txBody>
      </p:sp>
    </p:spTree>
    <p:extLst>
      <p:ext uri="{BB962C8B-B14F-4D97-AF65-F5344CB8AC3E}">
        <p14:creationId xmlns:p14="http://schemas.microsoft.com/office/powerpoint/2010/main" val="2819957423"/>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491</TotalTime>
  <Words>1476</Words>
  <Application>Microsoft Office PowerPoint</Application>
  <PresentationFormat>On-screen Show (4:3)</PresentationFormat>
  <Paragraphs>240</Paragraphs>
  <Slides>28</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Corbel</vt:lpstr>
      <vt:lpstr>Gill Sans MT</vt:lpstr>
      <vt:lpstr>Impact</vt:lpstr>
      <vt:lpstr>Segoe UI Light</vt:lpstr>
      <vt:lpstr>Badge</vt:lpstr>
      <vt:lpstr>Urban grant program and pop-up demonstrations</vt:lpstr>
      <vt:lpstr>Urban grant program</vt:lpstr>
      <vt:lpstr>Urban grant program (ugp) Policy</vt:lpstr>
      <vt:lpstr>Urban grant program (ugp) Where???</vt:lpstr>
      <vt:lpstr>Urban grant program (ugp) Funding and Pilot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 grant program (ugp) Lessons Learned</vt:lpstr>
      <vt:lpstr>Urban grant program (ugp) Upcoming</vt:lpstr>
      <vt:lpstr>Urban grant program (ugp)</vt:lpstr>
      <vt:lpstr>Pop-up demonstrations</vt:lpstr>
      <vt:lpstr>Pop-up demonstrations Why???</vt:lpstr>
      <vt:lpstr>Pop-up demonstrations What???</vt:lpstr>
      <vt:lpstr>Pop-up demonstrations Locations</vt:lpstr>
      <vt:lpstr>Pop-up demonstrations How???</vt:lpstr>
      <vt:lpstr>Pop-up demonstrations</vt:lpstr>
      <vt:lpstr>What worked well</vt:lpstr>
      <vt:lpstr>What we learned</vt:lpstr>
      <vt:lpstr>PowerPoint Presentation</vt:lpstr>
      <vt:lpstr>Pop-up demonstrations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grant program and pop-up demonstration projects</dc:title>
  <dc:creator>Johnson, Michael E.</dc:creator>
  <cp:lastModifiedBy>Johnson, Michael E.</cp:lastModifiedBy>
  <cp:revision>42</cp:revision>
  <dcterms:created xsi:type="dcterms:W3CDTF">2019-08-22T15:38:11Z</dcterms:created>
  <dcterms:modified xsi:type="dcterms:W3CDTF">2019-08-23T20:30:13Z</dcterms:modified>
</cp:coreProperties>
</file>