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1"/>
  </p:sldMasterIdLst>
  <p:notesMasterIdLst>
    <p:notesMasterId r:id="rId13"/>
  </p:notesMasterIdLst>
  <p:handoutMasterIdLst>
    <p:handoutMasterId r:id="rId14"/>
  </p:handoutMasterIdLst>
  <p:sldIdLst>
    <p:sldId id="474" r:id="rId2"/>
    <p:sldId id="472" r:id="rId3"/>
    <p:sldId id="455" r:id="rId4"/>
    <p:sldId id="457" r:id="rId5"/>
    <p:sldId id="456" r:id="rId6"/>
    <p:sldId id="464" r:id="rId7"/>
    <p:sldId id="470" r:id="rId8"/>
    <p:sldId id="473" r:id="rId9"/>
    <p:sldId id="475" r:id="rId10"/>
    <p:sldId id="462" r:id="rId11"/>
    <p:sldId id="392" r:id="rId12"/>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ynn" initials="f" lastIdx="7" clrIdx="0"/>
  <p:cmAuthor id="1" name="test" initials="t"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0E34"/>
    <a:srgbClr val="CC0066"/>
    <a:srgbClr val="00860D"/>
    <a:srgbClr val="0066CC"/>
    <a:srgbClr val="395B74"/>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09" autoAdjust="0"/>
    <p:restoredTop sz="57377" autoAdjust="0"/>
  </p:normalViewPr>
  <p:slideViewPr>
    <p:cSldViewPr snapToGrid="0" snapToObjects="1">
      <p:cViewPr varScale="1">
        <p:scale>
          <a:sx n="64" d="100"/>
          <a:sy n="64" d="100"/>
        </p:scale>
        <p:origin x="2484" y="56"/>
      </p:cViewPr>
      <p:guideLst>
        <p:guide orient="horz" pos="2160"/>
        <p:guide pos="2880"/>
      </p:guideLst>
    </p:cSldViewPr>
  </p:slideViewPr>
  <p:outlineViewPr>
    <p:cViewPr>
      <p:scale>
        <a:sx n="33" d="100"/>
        <a:sy n="33" d="100"/>
      </p:scale>
      <p:origin x="0" y="10963"/>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5" d="100"/>
          <a:sy n="85" d="100"/>
        </p:scale>
        <p:origin x="-189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30295A-7A10-4A44-8F3D-08BE42AB3932}" type="doc">
      <dgm:prSet loTypeId="urn:microsoft.com/office/officeart/2005/8/layout/bProcess4" loCatId="process" qsTypeId="urn:microsoft.com/office/officeart/2005/8/quickstyle/simple1" qsCatId="simple" csTypeId="urn:microsoft.com/office/officeart/2005/8/colors/colorful2" csCatId="colorful" phldr="1"/>
      <dgm:spPr/>
      <dgm:t>
        <a:bodyPr/>
        <a:lstStyle/>
        <a:p>
          <a:endParaRPr lang="en-US"/>
        </a:p>
      </dgm:t>
    </dgm:pt>
    <dgm:pt modelId="{AB6FB2CF-B4BA-490C-B81B-9D993C83F2A7}">
      <dgm:prSet phldrT="[Text]" custT="1"/>
      <dgm:spPr/>
      <dgm:t>
        <a:bodyPr/>
        <a:lstStyle/>
        <a:p>
          <a:r>
            <a:rPr lang="en-US" sz="1800" b="1" dirty="0"/>
            <a:t>TAM Plan Data:</a:t>
          </a:r>
        </a:p>
        <a:p>
          <a:r>
            <a:rPr lang="en-US" sz="1800" b="1" dirty="0"/>
            <a:t> Asset Inventory and Condition Assessment</a:t>
          </a:r>
        </a:p>
      </dgm:t>
    </dgm:pt>
    <dgm:pt modelId="{811DD291-93EF-4691-B59B-A78893A0F51E}" type="parTrans" cxnId="{C23B98EE-6B21-4CBF-94FA-A50AC274F59C}">
      <dgm:prSet/>
      <dgm:spPr/>
      <dgm:t>
        <a:bodyPr/>
        <a:lstStyle/>
        <a:p>
          <a:endParaRPr lang="en-US" sz="1800" b="1"/>
        </a:p>
      </dgm:t>
    </dgm:pt>
    <dgm:pt modelId="{C62D824A-F551-4A48-BC2A-575995A79EE4}" type="sibTrans" cxnId="{C23B98EE-6B21-4CBF-94FA-A50AC274F59C}">
      <dgm:prSet/>
      <dgm:spPr/>
      <dgm:t>
        <a:bodyPr/>
        <a:lstStyle/>
        <a:p>
          <a:endParaRPr lang="en-US" sz="1800" b="1"/>
        </a:p>
      </dgm:t>
    </dgm:pt>
    <dgm:pt modelId="{746FF1A5-7C28-41F3-B584-384F4776065C}">
      <dgm:prSet phldrT="[Text]" custT="1"/>
      <dgm:spPr/>
      <dgm:t>
        <a:bodyPr/>
        <a:lstStyle/>
        <a:p>
          <a:r>
            <a:rPr lang="en-US" sz="1800" b="1" dirty="0"/>
            <a:t>PTASP Data: Hazard identification and Risk Assessment</a:t>
          </a:r>
        </a:p>
      </dgm:t>
    </dgm:pt>
    <dgm:pt modelId="{8B4FEE71-53C9-4B02-8BFA-DE84BC353286}" type="parTrans" cxnId="{9D8BC7FA-1A11-4A7B-84E8-8B390B950D72}">
      <dgm:prSet/>
      <dgm:spPr/>
      <dgm:t>
        <a:bodyPr/>
        <a:lstStyle/>
        <a:p>
          <a:endParaRPr lang="en-US" sz="1800" b="1"/>
        </a:p>
      </dgm:t>
    </dgm:pt>
    <dgm:pt modelId="{DF5E3B19-6161-458E-AEDA-A178108D0906}" type="sibTrans" cxnId="{9D8BC7FA-1A11-4A7B-84E8-8B390B950D72}">
      <dgm:prSet/>
      <dgm:spPr/>
      <dgm:t>
        <a:bodyPr/>
        <a:lstStyle/>
        <a:p>
          <a:endParaRPr lang="en-US" sz="1800" b="1"/>
        </a:p>
      </dgm:t>
    </dgm:pt>
    <dgm:pt modelId="{7E9E7197-107B-40AD-8176-6B62F0553404}">
      <dgm:prSet phldrT="[Text]" custT="1"/>
      <dgm:spPr/>
      <dgm:t>
        <a:bodyPr/>
        <a:lstStyle/>
        <a:p>
          <a:r>
            <a:rPr lang="en-US" sz="1800" b="1" dirty="0"/>
            <a:t>Establishing performance targets (Safety and State of Good Repair)</a:t>
          </a:r>
        </a:p>
      </dgm:t>
    </dgm:pt>
    <dgm:pt modelId="{CEB7965C-88D0-48EE-B1F2-435573F6AB1F}" type="parTrans" cxnId="{4703CC66-7D85-49D5-A58A-BE32581CCCE3}">
      <dgm:prSet/>
      <dgm:spPr/>
      <dgm:t>
        <a:bodyPr/>
        <a:lstStyle/>
        <a:p>
          <a:endParaRPr lang="en-US" sz="1800" b="1"/>
        </a:p>
      </dgm:t>
    </dgm:pt>
    <dgm:pt modelId="{5241DC26-1722-4F2A-A167-2FAB6E8A84BE}" type="sibTrans" cxnId="{4703CC66-7D85-49D5-A58A-BE32581CCCE3}">
      <dgm:prSet/>
      <dgm:spPr/>
      <dgm:t>
        <a:bodyPr/>
        <a:lstStyle/>
        <a:p>
          <a:endParaRPr lang="en-US" sz="1800" b="1"/>
        </a:p>
      </dgm:t>
    </dgm:pt>
    <dgm:pt modelId="{E8EF9445-0A9D-4C1A-B30F-4BF5940EF2A7}">
      <dgm:prSet phldrT="[Text]" custT="1"/>
      <dgm:spPr/>
      <dgm:t>
        <a:bodyPr/>
        <a:lstStyle/>
        <a:p>
          <a:pPr>
            <a:buClrTx/>
            <a:buSzTx/>
            <a:buFontTx/>
            <a:buNone/>
          </a:pPr>
          <a:r>
            <a:rPr lang="en-US" sz="1800" b="1" dirty="0"/>
            <a:t>Implementing TAM Plan and PTASP policies at transit agencies</a:t>
          </a:r>
        </a:p>
      </dgm:t>
    </dgm:pt>
    <dgm:pt modelId="{78FBF13F-810F-493C-A4F0-A771EFD870EC}" type="parTrans" cxnId="{F30169AC-6776-4E83-96C4-F2162FB51FA4}">
      <dgm:prSet/>
      <dgm:spPr/>
      <dgm:t>
        <a:bodyPr/>
        <a:lstStyle/>
        <a:p>
          <a:endParaRPr lang="en-US" sz="1800" b="1"/>
        </a:p>
      </dgm:t>
    </dgm:pt>
    <dgm:pt modelId="{A2BAE371-0C4F-4C50-830B-DA2278E39D36}" type="sibTrans" cxnId="{F30169AC-6776-4E83-96C4-F2162FB51FA4}">
      <dgm:prSet/>
      <dgm:spPr/>
      <dgm:t>
        <a:bodyPr/>
        <a:lstStyle/>
        <a:p>
          <a:endParaRPr lang="en-US" sz="1800" b="1"/>
        </a:p>
      </dgm:t>
    </dgm:pt>
    <dgm:pt modelId="{8048E1F4-26BE-4269-A813-4A7B2CEDEA64}">
      <dgm:prSet phldrT="[Text]" custT="1"/>
      <dgm:spPr/>
      <dgm:t>
        <a:bodyPr/>
        <a:lstStyle/>
        <a:p>
          <a:r>
            <a:rPr lang="en-US" sz="1800" b="1" dirty="0"/>
            <a:t>Integrating Performance Targets through coordination with MPO and State</a:t>
          </a:r>
        </a:p>
      </dgm:t>
    </dgm:pt>
    <dgm:pt modelId="{F1073C10-3556-4A9C-8C4B-8EC586A5EF6E}" type="parTrans" cxnId="{653B66FC-5FC1-4BF6-8382-26BB6A5EFACF}">
      <dgm:prSet/>
      <dgm:spPr/>
      <dgm:t>
        <a:bodyPr/>
        <a:lstStyle/>
        <a:p>
          <a:endParaRPr lang="en-US" sz="1800" b="1"/>
        </a:p>
      </dgm:t>
    </dgm:pt>
    <dgm:pt modelId="{29827CEF-40BA-4C4C-A48C-049436DA09EC}" type="sibTrans" cxnId="{653B66FC-5FC1-4BF6-8382-26BB6A5EFACF}">
      <dgm:prSet/>
      <dgm:spPr/>
      <dgm:t>
        <a:bodyPr/>
        <a:lstStyle/>
        <a:p>
          <a:endParaRPr lang="en-US" sz="1800" b="1"/>
        </a:p>
      </dgm:t>
    </dgm:pt>
    <dgm:pt modelId="{38AFC452-2234-48CA-B13F-F47E29CD363D}">
      <dgm:prSet phldrT="[Text]" custT="1"/>
      <dgm:spPr/>
      <dgm:t>
        <a:bodyPr/>
        <a:lstStyle/>
        <a:p>
          <a:r>
            <a:rPr lang="en-US" sz="1800" b="1" dirty="0"/>
            <a:t>Prioritizing Investment based on targets</a:t>
          </a:r>
        </a:p>
      </dgm:t>
    </dgm:pt>
    <dgm:pt modelId="{725802BD-4F06-4D7C-A5BE-5F55EA3BD9D6}" type="parTrans" cxnId="{1D64E52D-5BCA-4441-BE71-A46E987A85E0}">
      <dgm:prSet/>
      <dgm:spPr/>
      <dgm:t>
        <a:bodyPr/>
        <a:lstStyle/>
        <a:p>
          <a:endParaRPr lang="en-US" sz="1800" b="1"/>
        </a:p>
      </dgm:t>
    </dgm:pt>
    <dgm:pt modelId="{A1ADEE2E-E4D6-4309-A133-96C3ED17988D}" type="sibTrans" cxnId="{1D64E52D-5BCA-4441-BE71-A46E987A85E0}">
      <dgm:prSet/>
      <dgm:spPr/>
      <dgm:t>
        <a:bodyPr/>
        <a:lstStyle/>
        <a:p>
          <a:endParaRPr lang="en-US" sz="1800" b="1"/>
        </a:p>
      </dgm:t>
    </dgm:pt>
    <dgm:pt modelId="{6E37E2F8-124C-4DEE-9472-9F6603ED7444}">
      <dgm:prSet phldrT="[Text]" custT="1"/>
      <dgm:spPr/>
      <dgm:t>
        <a:bodyPr/>
        <a:lstStyle/>
        <a:p>
          <a:r>
            <a:rPr lang="en-US" sz="1800" b="1" dirty="0"/>
            <a:t>Performance-based TIP/STIP Programming</a:t>
          </a:r>
        </a:p>
      </dgm:t>
    </dgm:pt>
    <dgm:pt modelId="{E0B9DD41-2D80-46C5-A85D-0529BFBE64B8}" type="parTrans" cxnId="{328CCC6E-210C-4377-870C-0DFB60310959}">
      <dgm:prSet/>
      <dgm:spPr/>
      <dgm:t>
        <a:bodyPr/>
        <a:lstStyle/>
        <a:p>
          <a:endParaRPr lang="en-US" sz="1800" b="1"/>
        </a:p>
      </dgm:t>
    </dgm:pt>
    <dgm:pt modelId="{A1263D56-CF32-48B8-81DB-4F626658D899}" type="sibTrans" cxnId="{328CCC6E-210C-4377-870C-0DFB60310959}">
      <dgm:prSet/>
      <dgm:spPr/>
      <dgm:t>
        <a:bodyPr/>
        <a:lstStyle/>
        <a:p>
          <a:endParaRPr lang="en-US" sz="1800" b="1"/>
        </a:p>
      </dgm:t>
    </dgm:pt>
    <dgm:pt modelId="{AB4DED8E-DEC2-469C-B93E-AF1378962B4A}">
      <dgm:prSet phldrT="[Text]" custT="1"/>
      <dgm:spPr/>
      <dgm:t>
        <a:bodyPr/>
        <a:lstStyle/>
        <a:p>
          <a:r>
            <a:rPr lang="en-US" sz="1800" b="1" dirty="0"/>
            <a:t>Monitoring and Evaluation of strategy</a:t>
          </a:r>
        </a:p>
      </dgm:t>
    </dgm:pt>
    <dgm:pt modelId="{7AB3E32D-849C-4FAA-9584-45AE78055BC0}" type="parTrans" cxnId="{BB3113BC-D29B-433F-AFF2-6D8222F6A0D3}">
      <dgm:prSet/>
      <dgm:spPr/>
      <dgm:t>
        <a:bodyPr/>
        <a:lstStyle/>
        <a:p>
          <a:endParaRPr lang="en-US" sz="1800" b="1"/>
        </a:p>
      </dgm:t>
    </dgm:pt>
    <dgm:pt modelId="{FA72FEDB-1DC7-47D5-818C-BB7CEB52B2D9}" type="sibTrans" cxnId="{BB3113BC-D29B-433F-AFF2-6D8222F6A0D3}">
      <dgm:prSet/>
      <dgm:spPr/>
      <dgm:t>
        <a:bodyPr/>
        <a:lstStyle/>
        <a:p>
          <a:endParaRPr lang="en-US" sz="1800" b="1"/>
        </a:p>
      </dgm:t>
    </dgm:pt>
    <dgm:pt modelId="{69C97A37-D1A0-45D8-8555-615F358982B7}">
      <dgm:prSet phldrT="[Text]" custT="1"/>
      <dgm:spPr/>
      <dgm:t>
        <a:bodyPr/>
        <a:lstStyle/>
        <a:p>
          <a:r>
            <a:rPr lang="en-US" sz="1800" b="1" dirty="0"/>
            <a:t>Ongoing review and update of data and plans</a:t>
          </a:r>
        </a:p>
      </dgm:t>
    </dgm:pt>
    <dgm:pt modelId="{B4F4C34C-7BF6-429C-977A-8B680BBE8FFD}" type="parTrans" cxnId="{BD7B5701-CC69-48DE-B7FF-7A08006EADF9}">
      <dgm:prSet/>
      <dgm:spPr/>
      <dgm:t>
        <a:bodyPr/>
        <a:lstStyle/>
        <a:p>
          <a:endParaRPr lang="en-US" sz="1800" b="1"/>
        </a:p>
      </dgm:t>
    </dgm:pt>
    <dgm:pt modelId="{B7FF1A30-A08A-4224-9F83-EB311B79C9BF}" type="sibTrans" cxnId="{BD7B5701-CC69-48DE-B7FF-7A08006EADF9}">
      <dgm:prSet/>
      <dgm:spPr/>
      <dgm:t>
        <a:bodyPr/>
        <a:lstStyle/>
        <a:p>
          <a:endParaRPr lang="en-US" sz="1800" b="1"/>
        </a:p>
      </dgm:t>
    </dgm:pt>
    <dgm:pt modelId="{2796C165-91C5-4B38-BA57-78E5AA3AA3B5}" type="pres">
      <dgm:prSet presAssocID="{D030295A-7A10-4A44-8F3D-08BE42AB3932}" presName="Name0" presStyleCnt="0">
        <dgm:presLayoutVars>
          <dgm:dir/>
          <dgm:resizeHandles/>
        </dgm:presLayoutVars>
      </dgm:prSet>
      <dgm:spPr/>
    </dgm:pt>
    <dgm:pt modelId="{AF7BF71E-9FB7-4642-9956-BF77B9154B7F}" type="pres">
      <dgm:prSet presAssocID="{AB6FB2CF-B4BA-490C-B81B-9D993C83F2A7}" presName="compNode" presStyleCnt="0"/>
      <dgm:spPr/>
    </dgm:pt>
    <dgm:pt modelId="{FCC95BF2-37A1-4B8B-B770-D2149778E742}" type="pres">
      <dgm:prSet presAssocID="{AB6FB2CF-B4BA-490C-B81B-9D993C83F2A7}" presName="dummyConnPt" presStyleCnt="0"/>
      <dgm:spPr/>
    </dgm:pt>
    <dgm:pt modelId="{91934854-EBD8-4842-9934-45AC9E60FA1D}" type="pres">
      <dgm:prSet presAssocID="{AB6FB2CF-B4BA-490C-B81B-9D993C83F2A7}" presName="node" presStyleLbl="node1" presStyleIdx="0" presStyleCnt="9">
        <dgm:presLayoutVars>
          <dgm:bulletEnabled val="1"/>
        </dgm:presLayoutVars>
      </dgm:prSet>
      <dgm:spPr/>
    </dgm:pt>
    <dgm:pt modelId="{7F57C821-23EF-4144-A3E0-3A9D2A3DD40B}" type="pres">
      <dgm:prSet presAssocID="{C62D824A-F551-4A48-BC2A-575995A79EE4}" presName="sibTrans" presStyleLbl="bgSibTrans2D1" presStyleIdx="0" presStyleCnt="8"/>
      <dgm:spPr/>
    </dgm:pt>
    <dgm:pt modelId="{CD24A82B-BA1B-41C9-B5B1-8051F8DFAB17}" type="pres">
      <dgm:prSet presAssocID="{746FF1A5-7C28-41F3-B584-384F4776065C}" presName="compNode" presStyleCnt="0"/>
      <dgm:spPr/>
    </dgm:pt>
    <dgm:pt modelId="{FC112C51-71D9-4CA7-AD37-04362DD10AD4}" type="pres">
      <dgm:prSet presAssocID="{746FF1A5-7C28-41F3-B584-384F4776065C}" presName="dummyConnPt" presStyleCnt="0"/>
      <dgm:spPr/>
    </dgm:pt>
    <dgm:pt modelId="{785B3C1B-C1C5-44B0-854A-611C06A032FD}" type="pres">
      <dgm:prSet presAssocID="{746FF1A5-7C28-41F3-B584-384F4776065C}" presName="node" presStyleLbl="node1" presStyleIdx="1" presStyleCnt="9">
        <dgm:presLayoutVars>
          <dgm:bulletEnabled val="1"/>
        </dgm:presLayoutVars>
      </dgm:prSet>
      <dgm:spPr/>
    </dgm:pt>
    <dgm:pt modelId="{596F0B23-98FB-42A3-B008-4E2A432CB34A}" type="pres">
      <dgm:prSet presAssocID="{DF5E3B19-6161-458E-AEDA-A178108D0906}" presName="sibTrans" presStyleLbl="bgSibTrans2D1" presStyleIdx="1" presStyleCnt="8"/>
      <dgm:spPr/>
    </dgm:pt>
    <dgm:pt modelId="{79066A34-D799-4FF7-AC08-CEBEAAC27E27}" type="pres">
      <dgm:prSet presAssocID="{7E9E7197-107B-40AD-8176-6B62F0553404}" presName="compNode" presStyleCnt="0"/>
      <dgm:spPr/>
    </dgm:pt>
    <dgm:pt modelId="{4B7D5075-1082-4207-AA14-D4C97C97B08B}" type="pres">
      <dgm:prSet presAssocID="{7E9E7197-107B-40AD-8176-6B62F0553404}" presName="dummyConnPt" presStyleCnt="0"/>
      <dgm:spPr/>
    </dgm:pt>
    <dgm:pt modelId="{D042A25B-FA43-4716-94A1-D37C0AB46BAC}" type="pres">
      <dgm:prSet presAssocID="{7E9E7197-107B-40AD-8176-6B62F0553404}" presName="node" presStyleLbl="node1" presStyleIdx="2" presStyleCnt="9">
        <dgm:presLayoutVars>
          <dgm:bulletEnabled val="1"/>
        </dgm:presLayoutVars>
      </dgm:prSet>
      <dgm:spPr/>
    </dgm:pt>
    <dgm:pt modelId="{8CE7C0CE-3D28-4BF3-8529-7CEFD4A92F15}" type="pres">
      <dgm:prSet presAssocID="{5241DC26-1722-4F2A-A167-2FAB6E8A84BE}" presName="sibTrans" presStyleLbl="bgSibTrans2D1" presStyleIdx="2" presStyleCnt="8" custScaleX="92311" custScaleY="246870" custLinFactY="51379" custLinFactNeighborX="447" custLinFactNeighborY="100000"/>
      <dgm:spPr/>
    </dgm:pt>
    <dgm:pt modelId="{8B65706C-ECFB-48B6-AFFE-52925A3E0DA8}" type="pres">
      <dgm:prSet presAssocID="{E8EF9445-0A9D-4C1A-B30F-4BF5940EF2A7}" presName="compNode" presStyleCnt="0"/>
      <dgm:spPr/>
    </dgm:pt>
    <dgm:pt modelId="{FC0C2E00-69FF-42E2-9DFF-22B6BE1C079B}" type="pres">
      <dgm:prSet presAssocID="{E8EF9445-0A9D-4C1A-B30F-4BF5940EF2A7}" presName="dummyConnPt" presStyleCnt="0"/>
      <dgm:spPr/>
    </dgm:pt>
    <dgm:pt modelId="{5BAA3A38-D59F-42E6-98C4-5261D46C555A}" type="pres">
      <dgm:prSet presAssocID="{E8EF9445-0A9D-4C1A-B30F-4BF5940EF2A7}" presName="node" presStyleLbl="node1" presStyleIdx="3" presStyleCnt="9">
        <dgm:presLayoutVars>
          <dgm:bulletEnabled val="1"/>
        </dgm:presLayoutVars>
      </dgm:prSet>
      <dgm:spPr/>
    </dgm:pt>
    <dgm:pt modelId="{261458E7-9A6A-414D-AABE-FEDEDC67C701}" type="pres">
      <dgm:prSet presAssocID="{A2BAE371-0C4F-4C50-830B-DA2278E39D36}" presName="sibTrans" presStyleLbl="bgSibTrans2D1" presStyleIdx="3" presStyleCnt="8"/>
      <dgm:spPr/>
    </dgm:pt>
    <dgm:pt modelId="{DDCEFF7A-A6B5-4D08-99D6-BB8E49B74EE0}" type="pres">
      <dgm:prSet presAssocID="{8048E1F4-26BE-4269-A813-4A7B2CEDEA64}" presName="compNode" presStyleCnt="0"/>
      <dgm:spPr/>
    </dgm:pt>
    <dgm:pt modelId="{BC73D35E-37D8-44D6-AAD2-520E72D3B68C}" type="pres">
      <dgm:prSet presAssocID="{8048E1F4-26BE-4269-A813-4A7B2CEDEA64}" presName="dummyConnPt" presStyleCnt="0"/>
      <dgm:spPr/>
    </dgm:pt>
    <dgm:pt modelId="{9A1BCED5-0AEA-496A-8F4D-F9032C5AA849}" type="pres">
      <dgm:prSet presAssocID="{8048E1F4-26BE-4269-A813-4A7B2CEDEA64}" presName="node" presStyleLbl="node1" presStyleIdx="4" presStyleCnt="9">
        <dgm:presLayoutVars>
          <dgm:bulletEnabled val="1"/>
        </dgm:presLayoutVars>
      </dgm:prSet>
      <dgm:spPr/>
    </dgm:pt>
    <dgm:pt modelId="{B5C22061-3B15-4E82-9E08-636AB190A5E3}" type="pres">
      <dgm:prSet presAssocID="{29827CEF-40BA-4C4C-A48C-049436DA09EC}" presName="sibTrans" presStyleLbl="bgSibTrans2D1" presStyleIdx="4" presStyleCnt="8"/>
      <dgm:spPr/>
    </dgm:pt>
    <dgm:pt modelId="{F9629CC9-CB14-4DEB-9F18-460AC7CC1B38}" type="pres">
      <dgm:prSet presAssocID="{38AFC452-2234-48CA-B13F-F47E29CD363D}" presName="compNode" presStyleCnt="0"/>
      <dgm:spPr/>
    </dgm:pt>
    <dgm:pt modelId="{44CC1AA8-F931-4595-A567-073BE786FB5B}" type="pres">
      <dgm:prSet presAssocID="{38AFC452-2234-48CA-B13F-F47E29CD363D}" presName="dummyConnPt" presStyleCnt="0"/>
      <dgm:spPr/>
    </dgm:pt>
    <dgm:pt modelId="{83C1C593-A4B9-442D-88CC-D488E12AF58D}" type="pres">
      <dgm:prSet presAssocID="{38AFC452-2234-48CA-B13F-F47E29CD363D}" presName="node" presStyleLbl="node1" presStyleIdx="5" presStyleCnt="9">
        <dgm:presLayoutVars>
          <dgm:bulletEnabled val="1"/>
        </dgm:presLayoutVars>
      </dgm:prSet>
      <dgm:spPr/>
    </dgm:pt>
    <dgm:pt modelId="{5F0FEA36-EE9C-4E87-944B-F7B0E34E2E75}" type="pres">
      <dgm:prSet presAssocID="{A1ADEE2E-E4D6-4309-A133-96C3ED17988D}" presName="sibTrans" presStyleLbl="bgSibTrans2D1" presStyleIdx="5" presStyleCnt="8" custScaleX="98093" custScaleY="263043" custLinFactY="44797" custLinFactNeighborX="10277" custLinFactNeighborY="100000"/>
      <dgm:spPr/>
    </dgm:pt>
    <dgm:pt modelId="{937F3977-CBCC-4932-9C5C-83A49B90A178}" type="pres">
      <dgm:prSet presAssocID="{6E37E2F8-124C-4DEE-9472-9F6603ED7444}" presName="compNode" presStyleCnt="0"/>
      <dgm:spPr/>
    </dgm:pt>
    <dgm:pt modelId="{BB676BEA-00A8-45BF-BC78-5B49E8AF595F}" type="pres">
      <dgm:prSet presAssocID="{6E37E2F8-124C-4DEE-9472-9F6603ED7444}" presName="dummyConnPt" presStyleCnt="0"/>
      <dgm:spPr/>
    </dgm:pt>
    <dgm:pt modelId="{74C8D94F-7C4D-4A59-8D60-FC1DBA287E99}" type="pres">
      <dgm:prSet presAssocID="{6E37E2F8-124C-4DEE-9472-9F6603ED7444}" presName="node" presStyleLbl="node1" presStyleIdx="6" presStyleCnt="9">
        <dgm:presLayoutVars>
          <dgm:bulletEnabled val="1"/>
        </dgm:presLayoutVars>
      </dgm:prSet>
      <dgm:spPr/>
    </dgm:pt>
    <dgm:pt modelId="{D5F9E88B-41ED-436B-A056-80BC002FEAC1}" type="pres">
      <dgm:prSet presAssocID="{A1263D56-CF32-48B8-81DB-4F626658D899}" presName="sibTrans" presStyleLbl="bgSibTrans2D1" presStyleIdx="6" presStyleCnt="8"/>
      <dgm:spPr/>
    </dgm:pt>
    <dgm:pt modelId="{D7261FFA-5154-4962-A06E-1BB08002B1A5}" type="pres">
      <dgm:prSet presAssocID="{AB4DED8E-DEC2-469C-B93E-AF1378962B4A}" presName="compNode" presStyleCnt="0"/>
      <dgm:spPr/>
    </dgm:pt>
    <dgm:pt modelId="{DFFADBC5-F4F7-4B76-821F-BFB7AC11A2EF}" type="pres">
      <dgm:prSet presAssocID="{AB4DED8E-DEC2-469C-B93E-AF1378962B4A}" presName="dummyConnPt" presStyleCnt="0"/>
      <dgm:spPr/>
    </dgm:pt>
    <dgm:pt modelId="{4429A745-45EF-402B-BA9F-E1E06B571C4E}" type="pres">
      <dgm:prSet presAssocID="{AB4DED8E-DEC2-469C-B93E-AF1378962B4A}" presName="node" presStyleLbl="node1" presStyleIdx="7" presStyleCnt="9">
        <dgm:presLayoutVars>
          <dgm:bulletEnabled val="1"/>
        </dgm:presLayoutVars>
      </dgm:prSet>
      <dgm:spPr/>
    </dgm:pt>
    <dgm:pt modelId="{CB4B2F14-DA4D-4CF1-A72D-73717DF73C15}" type="pres">
      <dgm:prSet presAssocID="{FA72FEDB-1DC7-47D5-818C-BB7CEB52B2D9}" presName="sibTrans" presStyleLbl="bgSibTrans2D1" presStyleIdx="7" presStyleCnt="8"/>
      <dgm:spPr/>
    </dgm:pt>
    <dgm:pt modelId="{528DBC8F-AFE7-4644-B7CE-D4D0E7B54216}" type="pres">
      <dgm:prSet presAssocID="{69C97A37-D1A0-45D8-8555-615F358982B7}" presName="compNode" presStyleCnt="0"/>
      <dgm:spPr/>
    </dgm:pt>
    <dgm:pt modelId="{5F1E796F-7154-4664-9FBF-17E2FABDC459}" type="pres">
      <dgm:prSet presAssocID="{69C97A37-D1A0-45D8-8555-615F358982B7}" presName="dummyConnPt" presStyleCnt="0"/>
      <dgm:spPr/>
    </dgm:pt>
    <dgm:pt modelId="{3E4C47B8-CEA4-4568-8A00-5BC0883D6E7D}" type="pres">
      <dgm:prSet presAssocID="{69C97A37-D1A0-45D8-8555-615F358982B7}" presName="node" presStyleLbl="node1" presStyleIdx="8" presStyleCnt="9">
        <dgm:presLayoutVars>
          <dgm:bulletEnabled val="1"/>
        </dgm:presLayoutVars>
      </dgm:prSet>
      <dgm:spPr/>
    </dgm:pt>
  </dgm:ptLst>
  <dgm:cxnLst>
    <dgm:cxn modelId="{BD7B5701-CC69-48DE-B7FF-7A08006EADF9}" srcId="{D030295A-7A10-4A44-8F3D-08BE42AB3932}" destId="{69C97A37-D1A0-45D8-8555-615F358982B7}" srcOrd="8" destOrd="0" parTransId="{B4F4C34C-7BF6-429C-977A-8B680BBE8FFD}" sibTransId="{B7FF1A30-A08A-4224-9F83-EB311B79C9BF}"/>
    <dgm:cxn modelId="{FAADD419-94AE-4796-B739-79285F399698}" type="presOf" srcId="{D030295A-7A10-4A44-8F3D-08BE42AB3932}" destId="{2796C165-91C5-4B38-BA57-78E5AA3AA3B5}" srcOrd="0" destOrd="0" presId="urn:microsoft.com/office/officeart/2005/8/layout/bProcess4"/>
    <dgm:cxn modelId="{F6C61A24-85AA-4715-97AD-31323ACE9CDA}" type="presOf" srcId="{29827CEF-40BA-4C4C-A48C-049436DA09EC}" destId="{B5C22061-3B15-4E82-9E08-636AB190A5E3}" srcOrd="0" destOrd="0" presId="urn:microsoft.com/office/officeart/2005/8/layout/bProcess4"/>
    <dgm:cxn modelId="{1D64E52D-5BCA-4441-BE71-A46E987A85E0}" srcId="{D030295A-7A10-4A44-8F3D-08BE42AB3932}" destId="{38AFC452-2234-48CA-B13F-F47E29CD363D}" srcOrd="5" destOrd="0" parTransId="{725802BD-4F06-4D7C-A5BE-5F55EA3BD9D6}" sibTransId="{A1ADEE2E-E4D6-4309-A133-96C3ED17988D}"/>
    <dgm:cxn modelId="{AFB42145-BDB8-408B-B674-9758CA036A12}" type="presOf" srcId="{746FF1A5-7C28-41F3-B584-384F4776065C}" destId="{785B3C1B-C1C5-44B0-854A-611C06A032FD}" srcOrd="0" destOrd="0" presId="urn:microsoft.com/office/officeart/2005/8/layout/bProcess4"/>
    <dgm:cxn modelId="{4703CC66-7D85-49D5-A58A-BE32581CCCE3}" srcId="{D030295A-7A10-4A44-8F3D-08BE42AB3932}" destId="{7E9E7197-107B-40AD-8176-6B62F0553404}" srcOrd="2" destOrd="0" parTransId="{CEB7965C-88D0-48EE-B1F2-435573F6AB1F}" sibTransId="{5241DC26-1722-4F2A-A167-2FAB6E8A84BE}"/>
    <dgm:cxn modelId="{328CCC6E-210C-4377-870C-0DFB60310959}" srcId="{D030295A-7A10-4A44-8F3D-08BE42AB3932}" destId="{6E37E2F8-124C-4DEE-9472-9F6603ED7444}" srcOrd="6" destOrd="0" parTransId="{E0B9DD41-2D80-46C5-A85D-0529BFBE64B8}" sibTransId="{A1263D56-CF32-48B8-81DB-4F626658D899}"/>
    <dgm:cxn modelId="{0BC7226F-920E-4F83-9045-C7042F1BCD67}" type="presOf" srcId="{FA72FEDB-1DC7-47D5-818C-BB7CEB52B2D9}" destId="{CB4B2F14-DA4D-4CF1-A72D-73717DF73C15}" srcOrd="0" destOrd="0" presId="urn:microsoft.com/office/officeart/2005/8/layout/bProcess4"/>
    <dgm:cxn modelId="{EB898673-F8BF-4F8C-92BF-D6564AF7F55B}" type="presOf" srcId="{69C97A37-D1A0-45D8-8555-615F358982B7}" destId="{3E4C47B8-CEA4-4568-8A00-5BC0883D6E7D}" srcOrd="0" destOrd="0" presId="urn:microsoft.com/office/officeart/2005/8/layout/bProcess4"/>
    <dgm:cxn modelId="{E3D72D86-3195-4F9B-8F8A-3A05A760B031}" type="presOf" srcId="{A1263D56-CF32-48B8-81DB-4F626658D899}" destId="{D5F9E88B-41ED-436B-A056-80BC002FEAC1}" srcOrd="0" destOrd="0" presId="urn:microsoft.com/office/officeart/2005/8/layout/bProcess4"/>
    <dgm:cxn modelId="{F30169AC-6776-4E83-96C4-F2162FB51FA4}" srcId="{D030295A-7A10-4A44-8F3D-08BE42AB3932}" destId="{E8EF9445-0A9D-4C1A-B30F-4BF5940EF2A7}" srcOrd="3" destOrd="0" parTransId="{78FBF13F-810F-493C-A4F0-A771EFD870EC}" sibTransId="{A2BAE371-0C4F-4C50-830B-DA2278E39D36}"/>
    <dgm:cxn modelId="{DC239EAE-9903-4CDD-A607-005409E1A6CE}" type="presOf" srcId="{5241DC26-1722-4F2A-A167-2FAB6E8A84BE}" destId="{8CE7C0CE-3D28-4BF3-8529-7CEFD4A92F15}" srcOrd="0" destOrd="0" presId="urn:microsoft.com/office/officeart/2005/8/layout/bProcess4"/>
    <dgm:cxn modelId="{38D80CB0-973B-4268-9B31-D6680779A282}" type="presOf" srcId="{A2BAE371-0C4F-4C50-830B-DA2278E39D36}" destId="{261458E7-9A6A-414D-AABE-FEDEDC67C701}" srcOrd="0" destOrd="0" presId="urn:microsoft.com/office/officeart/2005/8/layout/bProcess4"/>
    <dgm:cxn modelId="{1E8BB2B2-0FB7-4974-A005-60880B726676}" type="presOf" srcId="{A1ADEE2E-E4D6-4309-A133-96C3ED17988D}" destId="{5F0FEA36-EE9C-4E87-944B-F7B0E34E2E75}" srcOrd="0" destOrd="0" presId="urn:microsoft.com/office/officeart/2005/8/layout/bProcess4"/>
    <dgm:cxn modelId="{B8234EB6-DAC2-4078-A1FB-938B6215F242}" type="presOf" srcId="{6E37E2F8-124C-4DEE-9472-9F6603ED7444}" destId="{74C8D94F-7C4D-4A59-8D60-FC1DBA287E99}" srcOrd="0" destOrd="0" presId="urn:microsoft.com/office/officeart/2005/8/layout/bProcess4"/>
    <dgm:cxn modelId="{BCB323B7-8CCD-4B8F-B084-026A194CFEE4}" type="presOf" srcId="{38AFC452-2234-48CA-B13F-F47E29CD363D}" destId="{83C1C593-A4B9-442D-88CC-D488E12AF58D}" srcOrd="0" destOrd="0" presId="urn:microsoft.com/office/officeart/2005/8/layout/bProcess4"/>
    <dgm:cxn modelId="{BB3113BC-D29B-433F-AFF2-6D8222F6A0D3}" srcId="{D030295A-7A10-4A44-8F3D-08BE42AB3932}" destId="{AB4DED8E-DEC2-469C-B93E-AF1378962B4A}" srcOrd="7" destOrd="0" parTransId="{7AB3E32D-849C-4FAA-9584-45AE78055BC0}" sibTransId="{FA72FEDB-1DC7-47D5-818C-BB7CEB52B2D9}"/>
    <dgm:cxn modelId="{F67313CA-BF6E-4AFA-B571-64417876B16F}" type="presOf" srcId="{AB4DED8E-DEC2-469C-B93E-AF1378962B4A}" destId="{4429A745-45EF-402B-BA9F-E1E06B571C4E}" srcOrd="0" destOrd="0" presId="urn:microsoft.com/office/officeart/2005/8/layout/bProcess4"/>
    <dgm:cxn modelId="{9F08A1CF-8FBB-41A1-9026-7017AF9C25C8}" type="presOf" srcId="{AB6FB2CF-B4BA-490C-B81B-9D993C83F2A7}" destId="{91934854-EBD8-4842-9934-45AC9E60FA1D}" srcOrd="0" destOrd="0" presId="urn:microsoft.com/office/officeart/2005/8/layout/bProcess4"/>
    <dgm:cxn modelId="{E58EEED8-27B3-4388-9D61-4DB22F238D5E}" type="presOf" srcId="{E8EF9445-0A9D-4C1A-B30F-4BF5940EF2A7}" destId="{5BAA3A38-D59F-42E6-98C4-5261D46C555A}" srcOrd="0" destOrd="0" presId="urn:microsoft.com/office/officeart/2005/8/layout/bProcess4"/>
    <dgm:cxn modelId="{6FD320E9-6CED-4200-843D-BAE065C4C900}" type="presOf" srcId="{7E9E7197-107B-40AD-8176-6B62F0553404}" destId="{D042A25B-FA43-4716-94A1-D37C0AB46BAC}" srcOrd="0" destOrd="0" presId="urn:microsoft.com/office/officeart/2005/8/layout/bProcess4"/>
    <dgm:cxn modelId="{C23B98EE-6B21-4CBF-94FA-A50AC274F59C}" srcId="{D030295A-7A10-4A44-8F3D-08BE42AB3932}" destId="{AB6FB2CF-B4BA-490C-B81B-9D993C83F2A7}" srcOrd="0" destOrd="0" parTransId="{811DD291-93EF-4691-B59B-A78893A0F51E}" sibTransId="{C62D824A-F551-4A48-BC2A-575995A79EE4}"/>
    <dgm:cxn modelId="{891C2FF2-120A-43E9-95AC-4E4E90B38FD8}" type="presOf" srcId="{C62D824A-F551-4A48-BC2A-575995A79EE4}" destId="{7F57C821-23EF-4144-A3E0-3A9D2A3DD40B}" srcOrd="0" destOrd="0" presId="urn:microsoft.com/office/officeart/2005/8/layout/bProcess4"/>
    <dgm:cxn modelId="{9D8BC7FA-1A11-4A7B-84E8-8B390B950D72}" srcId="{D030295A-7A10-4A44-8F3D-08BE42AB3932}" destId="{746FF1A5-7C28-41F3-B584-384F4776065C}" srcOrd="1" destOrd="0" parTransId="{8B4FEE71-53C9-4B02-8BFA-DE84BC353286}" sibTransId="{DF5E3B19-6161-458E-AEDA-A178108D0906}"/>
    <dgm:cxn modelId="{39251CFC-B00B-4E41-9336-1A12DAA61D67}" type="presOf" srcId="{DF5E3B19-6161-458E-AEDA-A178108D0906}" destId="{596F0B23-98FB-42A3-B008-4E2A432CB34A}" srcOrd="0" destOrd="0" presId="urn:microsoft.com/office/officeart/2005/8/layout/bProcess4"/>
    <dgm:cxn modelId="{653B66FC-5FC1-4BF6-8382-26BB6A5EFACF}" srcId="{D030295A-7A10-4A44-8F3D-08BE42AB3932}" destId="{8048E1F4-26BE-4269-A813-4A7B2CEDEA64}" srcOrd="4" destOrd="0" parTransId="{F1073C10-3556-4A9C-8C4B-8EC586A5EF6E}" sibTransId="{29827CEF-40BA-4C4C-A48C-049436DA09EC}"/>
    <dgm:cxn modelId="{D11DE6FC-616B-4755-AFCE-7C03CCCAB75B}" type="presOf" srcId="{8048E1F4-26BE-4269-A813-4A7B2CEDEA64}" destId="{9A1BCED5-0AEA-496A-8F4D-F9032C5AA849}" srcOrd="0" destOrd="0" presId="urn:microsoft.com/office/officeart/2005/8/layout/bProcess4"/>
    <dgm:cxn modelId="{D8506D93-E3BC-4B6E-9E00-DFCF5512FB37}" type="presParOf" srcId="{2796C165-91C5-4B38-BA57-78E5AA3AA3B5}" destId="{AF7BF71E-9FB7-4642-9956-BF77B9154B7F}" srcOrd="0" destOrd="0" presId="urn:microsoft.com/office/officeart/2005/8/layout/bProcess4"/>
    <dgm:cxn modelId="{515419AC-65C8-4CCD-A069-27D774196278}" type="presParOf" srcId="{AF7BF71E-9FB7-4642-9956-BF77B9154B7F}" destId="{FCC95BF2-37A1-4B8B-B770-D2149778E742}" srcOrd="0" destOrd="0" presId="urn:microsoft.com/office/officeart/2005/8/layout/bProcess4"/>
    <dgm:cxn modelId="{3632FF8C-538F-4D2D-A3E6-957C308688AF}" type="presParOf" srcId="{AF7BF71E-9FB7-4642-9956-BF77B9154B7F}" destId="{91934854-EBD8-4842-9934-45AC9E60FA1D}" srcOrd="1" destOrd="0" presId="urn:microsoft.com/office/officeart/2005/8/layout/bProcess4"/>
    <dgm:cxn modelId="{B4884770-13AF-4B54-A15D-369F109EEDAB}" type="presParOf" srcId="{2796C165-91C5-4B38-BA57-78E5AA3AA3B5}" destId="{7F57C821-23EF-4144-A3E0-3A9D2A3DD40B}" srcOrd="1" destOrd="0" presId="urn:microsoft.com/office/officeart/2005/8/layout/bProcess4"/>
    <dgm:cxn modelId="{C19A4741-A9FC-4462-A030-3674DDD1567D}" type="presParOf" srcId="{2796C165-91C5-4B38-BA57-78E5AA3AA3B5}" destId="{CD24A82B-BA1B-41C9-B5B1-8051F8DFAB17}" srcOrd="2" destOrd="0" presId="urn:microsoft.com/office/officeart/2005/8/layout/bProcess4"/>
    <dgm:cxn modelId="{2C5F247F-72EA-47CF-8D77-2406C9AE39E6}" type="presParOf" srcId="{CD24A82B-BA1B-41C9-B5B1-8051F8DFAB17}" destId="{FC112C51-71D9-4CA7-AD37-04362DD10AD4}" srcOrd="0" destOrd="0" presId="urn:microsoft.com/office/officeart/2005/8/layout/bProcess4"/>
    <dgm:cxn modelId="{F02272DD-4059-4509-920A-39AD49A29AF0}" type="presParOf" srcId="{CD24A82B-BA1B-41C9-B5B1-8051F8DFAB17}" destId="{785B3C1B-C1C5-44B0-854A-611C06A032FD}" srcOrd="1" destOrd="0" presId="urn:microsoft.com/office/officeart/2005/8/layout/bProcess4"/>
    <dgm:cxn modelId="{D5B98C07-089D-4859-8F98-8CB2B2ED360E}" type="presParOf" srcId="{2796C165-91C5-4B38-BA57-78E5AA3AA3B5}" destId="{596F0B23-98FB-42A3-B008-4E2A432CB34A}" srcOrd="3" destOrd="0" presId="urn:microsoft.com/office/officeart/2005/8/layout/bProcess4"/>
    <dgm:cxn modelId="{557FC0FC-B16E-4310-84D3-808D6B83EC73}" type="presParOf" srcId="{2796C165-91C5-4B38-BA57-78E5AA3AA3B5}" destId="{79066A34-D799-4FF7-AC08-CEBEAAC27E27}" srcOrd="4" destOrd="0" presId="urn:microsoft.com/office/officeart/2005/8/layout/bProcess4"/>
    <dgm:cxn modelId="{AC6A2259-00D0-4921-AF9E-C8FDA0151F98}" type="presParOf" srcId="{79066A34-D799-4FF7-AC08-CEBEAAC27E27}" destId="{4B7D5075-1082-4207-AA14-D4C97C97B08B}" srcOrd="0" destOrd="0" presId="urn:microsoft.com/office/officeart/2005/8/layout/bProcess4"/>
    <dgm:cxn modelId="{46FA9EA8-746F-420D-9F94-970FD26FB012}" type="presParOf" srcId="{79066A34-D799-4FF7-AC08-CEBEAAC27E27}" destId="{D042A25B-FA43-4716-94A1-D37C0AB46BAC}" srcOrd="1" destOrd="0" presId="urn:microsoft.com/office/officeart/2005/8/layout/bProcess4"/>
    <dgm:cxn modelId="{57FB15A2-9E5B-4483-B7D8-ACB660A8332C}" type="presParOf" srcId="{2796C165-91C5-4B38-BA57-78E5AA3AA3B5}" destId="{8CE7C0CE-3D28-4BF3-8529-7CEFD4A92F15}" srcOrd="5" destOrd="0" presId="urn:microsoft.com/office/officeart/2005/8/layout/bProcess4"/>
    <dgm:cxn modelId="{4264FC93-B26A-4A7F-BA25-0E178F412B53}" type="presParOf" srcId="{2796C165-91C5-4B38-BA57-78E5AA3AA3B5}" destId="{8B65706C-ECFB-48B6-AFFE-52925A3E0DA8}" srcOrd="6" destOrd="0" presId="urn:microsoft.com/office/officeart/2005/8/layout/bProcess4"/>
    <dgm:cxn modelId="{151E5052-7F65-4DFF-82C3-7DB19B792AE0}" type="presParOf" srcId="{8B65706C-ECFB-48B6-AFFE-52925A3E0DA8}" destId="{FC0C2E00-69FF-42E2-9DFF-22B6BE1C079B}" srcOrd="0" destOrd="0" presId="urn:microsoft.com/office/officeart/2005/8/layout/bProcess4"/>
    <dgm:cxn modelId="{62420B79-9F23-475E-A1BE-848B2276B8B8}" type="presParOf" srcId="{8B65706C-ECFB-48B6-AFFE-52925A3E0DA8}" destId="{5BAA3A38-D59F-42E6-98C4-5261D46C555A}" srcOrd="1" destOrd="0" presId="urn:microsoft.com/office/officeart/2005/8/layout/bProcess4"/>
    <dgm:cxn modelId="{892209D4-178A-4BC9-907F-D36077EA87DA}" type="presParOf" srcId="{2796C165-91C5-4B38-BA57-78E5AA3AA3B5}" destId="{261458E7-9A6A-414D-AABE-FEDEDC67C701}" srcOrd="7" destOrd="0" presId="urn:microsoft.com/office/officeart/2005/8/layout/bProcess4"/>
    <dgm:cxn modelId="{47A4CB7C-7EEA-41A0-B205-AAEF257AE375}" type="presParOf" srcId="{2796C165-91C5-4B38-BA57-78E5AA3AA3B5}" destId="{DDCEFF7A-A6B5-4D08-99D6-BB8E49B74EE0}" srcOrd="8" destOrd="0" presId="urn:microsoft.com/office/officeart/2005/8/layout/bProcess4"/>
    <dgm:cxn modelId="{2A5F211F-1E47-489D-B05C-D4C6A5FA8E10}" type="presParOf" srcId="{DDCEFF7A-A6B5-4D08-99D6-BB8E49B74EE0}" destId="{BC73D35E-37D8-44D6-AAD2-520E72D3B68C}" srcOrd="0" destOrd="0" presId="urn:microsoft.com/office/officeart/2005/8/layout/bProcess4"/>
    <dgm:cxn modelId="{8161B265-42FD-4206-B217-AF957B4CAD13}" type="presParOf" srcId="{DDCEFF7A-A6B5-4D08-99D6-BB8E49B74EE0}" destId="{9A1BCED5-0AEA-496A-8F4D-F9032C5AA849}" srcOrd="1" destOrd="0" presId="urn:microsoft.com/office/officeart/2005/8/layout/bProcess4"/>
    <dgm:cxn modelId="{8575FB86-9FE5-4F22-A0F6-A3C2A4956884}" type="presParOf" srcId="{2796C165-91C5-4B38-BA57-78E5AA3AA3B5}" destId="{B5C22061-3B15-4E82-9E08-636AB190A5E3}" srcOrd="9" destOrd="0" presId="urn:microsoft.com/office/officeart/2005/8/layout/bProcess4"/>
    <dgm:cxn modelId="{30AF3B47-AA58-4B2F-B8F6-28C52046815B}" type="presParOf" srcId="{2796C165-91C5-4B38-BA57-78E5AA3AA3B5}" destId="{F9629CC9-CB14-4DEB-9F18-460AC7CC1B38}" srcOrd="10" destOrd="0" presId="urn:microsoft.com/office/officeart/2005/8/layout/bProcess4"/>
    <dgm:cxn modelId="{168B2190-4B26-44CC-9140-086A07CD6310}" type="presParOf" srcId="{F9629CC9-CB14-4DEB-9F18-460AC7CC1B38}" destId="{44CC1AA8-F931-4595-A567-073BE786FB5B}" srcOrd="0" destOrd="0" presId="urn:microsoft.com/office/officeart/2005/8/layout/bProcess4"/>
    <dgm:cxn modelId="{51635B97-F73A-47B7-B522-4DECC2EF229F}" type="presParOf" srcId="{F9629CC9-CB14-4DEB-9F18-460AC7CC1B38}" destId="{83C1C593-A4B9-442D-88CC-D488E12AF58D}" srcOrd="1" destOrd="0" presId="urn:microsoft.com/office/officeart/2005/8/layout/bProcess4"/>
    <dgm:cxn modelId="{B41ED195-421A-4912-B046-CB4EB7869072}" type="presParOf" srcId="{2796C165-91C5-4B38-BA57-78E5AA3AA3B5}" destId="{5F0FEA36-EE9C-4E87-944B-F7B0E34E2E75}" srcOrd="11" destOrd="0" presId="urn:microsoft.com/office/officeart/2005/8/layout/bProcess4"/>
    <dgm:cxn modelId="{7FDAEA65-0BF0-4AE7-B60D-4F446AB7C39C}" type="presParOf" srcId="{2796C165-91C5-4B38-BA57-78E5AA3AA3B5}" destId="{937F3977-CBCC-4932-9C5C-83A49B90A178}" srcOrd="12" destOrd="0" presId="urn:microsoft.com/office/officeart/2005/8/layout/bProcess4"/>
    <dgm:cxn modelId="{B1F550EE-91A4-4F35-A477-656D4721B1A4}" type="presParOf" srcId="{937F3977-CBCC-4932-9C5C-83A49B90A178}" destId="{BB676BEA-00A8-45BF-BC78-5B49E8AF595F}" srcOrd="0" destOrd="0" presId="urn:microsoft.com/office/officeart/2005/8/layout/bProcess4"/>
    <dgm:cxn modelId="{E781B662-CF5D-4583-990F-AE042115A2E8}" type="presParOf" srcId="{937F3977-CBCC-4932-9C5C-83A49B90A178}" destId="{74C8D94F-7C4D-4A59-8D60-FC1DBA287E99}" srcOrd="1" destOrd="0" presId="urn:microsoft.com/office/officeart/2005/8/layout/bProcess4"/>
    <dgm:cxn modelId="{A5735A17-7B32-4C4F-AE62-2F0A2A6A9CA4}" type="presParOf" srcId="{2796C165-91C5-4B38-BA57-78E5AA3AA3B5}" destId="{D5F9E88B-41ED-436B-A056-80BC002FEAC1}" srcOrd="13" destOrd="0" presId="urn:microsoft.com/office/officeart/2005/8/layout/bProcess4"/>
    <dgm:cxn modelId="{71B56449-1B10-4775-AC99-DB4909C932E2}" type="presParOf" srcId="{2796C165-91C5-4B38-BA57-78E5AA3AA3B5}" destId="{D7261FFA-5154-4962-A06E-1BB08002B1A5}" srcOrd="14" destOrd="0" presId="urn:microsoft.com/office/officeart/2005/8/layout/bProcess4"/>
    <dgm:cxn modelId="{F661169B-A4DC-4239-83E4-62549D23695C}" type="presParOf" srcId="{D7261FFA-5154-4962-A06E-1BB08002B1A5}" destId="{DFFADBC5-F4F7-4B76-821F-BFB7AC11A2EF}" srcOrd="0" destOrd="0" presId="urn:microsoft.com/office/officeart/2005/8/layout/bProcess4"/>
    <dgm:cxn modelId="{5600240D-4327-4414-8016-E5DA41FC3025}" type="presParOf" srcId="{D7261FFA-5154-4962-A06E-1BB08002B1A5}" destId="{4429A745-45EF-402B-BA9F-E1E06B571C4E}" srcOrd="1" destOrd="0" presId="urn:microsoft.com/office/officeart/2005/8/layout/bProcess4"/>
    <dgm:cxn modelId="{35B14B76-227E-464D-81CC-33008A6CBBED}" type="presParOf" srcId="{2796C165-91C5-4B38-BA57-78E5AA3AA3B5}" destId="{CB4B2F14-DA4D-4CF1-A72D-73717DF73C15}" srcOrd="15" destOrd="0" presId="urn:microsoft.com/office/officeart/2005/8/layout/bProcess4"/>
    <dgm:cxn modelId="{6D1B14D2-AC80-402D-8797-A968ADEC56E2}" type="presParOf" srcId="{2796C165-91C5-4B38-BA57-78E5AA3AA3B5}" destId="{528DBC8F-AFE7-4644-B7CE-D4D0E7B54216}" srcOrd="16" destOrd="0" presId="urn:microsoft.com/office/officeart/2005/8/layout/bProcess4"/>
    <dgm:cxn modelId="{A4654236-183C-4D0F-A5F2-B0418755F427}" type="presParOf" srcId="{528DBC8F-AFE7-4644-B7CE-D4D0E7B54216}" destId="{5F1E796F-7154-4664-9FBF-17E2FABDC459}" srcOrd="0" destOrd="0" presId="urn:microsoft.com/office/officeart/2005/8/layout/bProcess4"/>
    <dgm:cxn modelId="{34484785-ECBB-44ED-8FFB-11AC491E2613}" type="presParOf" srcId="{528DBC8F-AFE7-4644-B7CE-D4D0E7B54216}" destId="{3E4C47B8-CEA4-4568-8A00-5BC0883D6E7D}"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57C821-23EF-4144-A3E0-3A9D2A3DD40B}">
      <dsp:nvSpPr>
        <dsp:cNvPr id="0" name=""/>
        <dsp:cNvSpPr/>
      </dsp:nvSpPr>
      <dsp:spPr>
        <a:xfrm rot="5400000">
          <a:off x="-389128" y="1497533"/>
          <a:ext cx="1718175" cy="207360"/>
        </a:xfrm>
        <a:prstGeom prst="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934854-EBD8-4842-9934-45AC9E60FA1D}">
      <dsp:nvSpPr>
        <dsp:cNvPr id="0" name=""/>
        <dsp:cNvSpPr/>
      </dsp:nvSpPr>
      <dsp:spPr>
        <a:xfrm>
          <a:off x="4245" y="398219"/>
          <a:ext cx="2304002" cy="1382401"/>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TAM Plan Data:</a:t>
          </a:r>
        </a:p>
        <a:p>
          <a:pPr marL="0" lvl="0" indent="0" algn="ctr" defTabSz="800100">
            <a:lnSpc>
              <a:spcPct val="90000"/>
            </a:lnSpc>
            <a:spcBef>
              <a:spcPct val="0"/>
            </a:spcBef>
            <a:spcAft>
              <a:spcPct val="35000"/>
            </a:spcAft>
            <a:buNone/>
          </a:pPr>
          <a:r>
            <a:rPr lang="en-US" sz="1800" b="1" kern="1200" dirty="0"/>
            <a:t> Asset Inventory and Condition Assessment</a:t>
          </a:r>
        </a:p>
      </dsp:txBody>
      <dsp:txXfrm>
        <a:off x="44734" y="438708"/>
        <a:ext cx="2223024" cy="1301423"/>
      </dsp:txXfrm>
    </dsp:sp>
    <dsp:sp modelId="{596F0B23-98FB-42A3-B008-4E2A432CB34A}">
      <dsp:nvSpPr>
        <dsp:cNvPr id="0" name=""/>
        <dsp:cNvSpPr/>
      </dsp:nvSpPr>
      <dsp:spPr>
        <a:xfrm rot="5400000">
          <a:off x="-389128" y="3225535"/>
          <a:ext cx="1718175" cy="207360"/>
        </a:xfrm>
        <a:prstGeom prst="rect">
          <a:avLst/>
        </a:prstGeom>
        <a:solidFill>
          <a:schemeClr val="accent2">
            <a:hueOff val="1309035"/>
            <a:satOff val="-1428"/>
            <a:lumOff val="-28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85B3C1B-C1C5-44B0-854A-611C06A032FD}">
      <dsp:nvSpPr>
        <dsp:cNvPr id="0" name=""/>
        <dsp:cNvSpPr/>
      </dsp:nvSpPr>
      <dsp:spPr>
        <a:xfrm>
          <a:off x="4245" y="2126221"/>
          <a:ext cx="2304002" cy="1382401"/>
        </a:xfrm>
        <a:prstGeom prst="roundRect">
          <a:avLst>
            <a:gd name="adj" fmla="val 10000"/>
          </a:avLst>
        </a:prstGeom>
        <a:solidFill>
          <a:schemeClr val="accent2">
            <a:hueOff val="1145406"/>
            <a:satOff val="-1249"/>
            <a:lumOff val="-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PTASP Data: Hazard identification and Risk Assessment</a:t>
          </a:r>
        </a:p>
      </dsp:txBody>
      <dsp:txXfrm>
        <a:off x="44734" y="2166710"/>
        <a:ext cx="2223024" cy="1301423"/>
      </dsp:txXfrm>
    </dsp:sp>
    <dsp:sp modelId="{8CE7C0CE-3D28-4BF3-8529-7CEFD4A92F15}">
      <dsp:nvSpPr>
        <dsp:cNvPr id="0" name=""/>
        <dsp:cNvSpPr/>
      </dsp:nvSpPr>
      <dsp:spPr>
        <a:xfrm>
          <a:off x="605955" y="4251161"/>
          <a:ext cx="2819636" cy="511910"/>
        </a:xfrm>
        <a:prstGeom prst="rect">
          <a:avLst/>
        </a:prstGeom>
        <a:solidFill>
          <a:schemeClr val="accent2">
            <a:hueOff val="2618070"/>
            <a:satOff val="-2856"/>
            <a:lumOff val="-57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42A25B-FA43-4716-94A1-D37C0AB46BAC}">
      <dsp:nvSpPr>
        <dsp:cNvPr id="0" name=""/>
        <dsp:cNvSpPr/>
      </dsp:nvSpPr>
      <dsp:spPr>
        <a:xfrm>
          <a:off x="4245" y="3854223"/>
          <a:ext cx="2304002" cy="1382401"/>
        </a:xfrm>
        <a:prstGeom prst="roundRect">
          <a:avLst>
            <a:gd name="adj" fmla="val 10000"/>
          </a:avLst>
        </a:prstGeom>
        <a:solidFill>
          <a:schemeClr val="accent2">
            <a:hueOff val="2290811"/>
            <a:satOff val="-2499"/>
            <a:lumOff val="-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Establishing performance targets (Safety and State of Good Repair)</a:t>
          </a:r>
        </a:p>
      </dsp:txBody>
      <dsp:txXfrm>
        <a:off x="44734" y="3894712"/>
        <a:ext cx="2223024" cy="1301423"/>
      </dsp:txXfrm>
    </dsp:sp>
    <dsp:sp modelId="{261458E7-9A6A-414D-AABE-FEDEDC67C701}">
      <dsp:nvSpPr>
        <dsp:cNvPr id="0" name=""/>
        <dsp:cNvSpPr/>
      </dsp:nvSpPr>
      <dsp:spPr>
        <a:xfrm rot="16200000">
          <a:off x="2675194" y="3225535"/>
          <a:ext cx="1718175" cy="207360"/>
        </a:xfrm>
        <a:prstGeom prst="rect">
          <a:avLst/>
        </a:prstGeom>
        <a:solidFill>
          <a:schemeClr val="accent2">
            <a:hueOff val="3927105"/>
            <a:satOff val="-4284"/>
            <a:lumOff val="-857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AA3A38-D59F-42E6-98C4-5261D46C555A}">
      <dsp:nvSpPr>
        <dsp:cNvPr id="0" name=""/>
        <dsp:cNvSpPr/>
      </dsp:nvSpPr>
      <dsp:spPr>
        <a:xfrm>
          <a:off x="3068568" y="3854223"/>
          <a:ext cx="2304002" cy="1382401"/>
        </a:xfrm>
        <a:prstGeom prst="roundRect">
          <a:avLst>
            <a:gd name="adj" fmla="val 10000"/>
          </a:avLst>
        </a:prstGeom>
        <a:solidFill>
          <a:schemeClr val="accent2">
            <a:hueOff val="3436217"/>
            <a:satOff val="-3748"/>
            <a:lumOff val="-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Tx/>
            <a:buSzTx/>
            <a:buFontTx/>
            <a:buNone/>
          </a:pPr>
          <a:r>
            <a:rPr lang="en-US" sz="1800" b="1" kern="1200" dirty="0"/>
            <a:t>Implementing TAM Plan and PTASP policies at transit agencies</a:t>
          </a:r>
        </a:p>
      </dsp:txBody>
      <dsp:txXfrm>
        <a:off x="3109057" y="3894712"/>
        <a:ext cx="2223024" cy="1301423"/>
      </dsp:txXfrm>
    </dsp:sp>
    <dsp:sp modelId="{B5C22061-3B15-4E82-9E08-636AB190A5E3}">
      <dsp:nvSpPr>
        <dsp:cNvPr id="0" name=""/>
        <dsp:cNvSpPr/>
      </dsp:nvSpPr>
      <dsp:spPr>
        <a:xfrm rot="16200000">
          <a:off x="2675194" y="1497533"/>
          <a:ext cx="1718175" cy="207360"/>
        </a:xfrm>
        <a:prstGeom prst="rect">
          <a:avLst/>
        </a:prstGeom>
        <a:solidFill>
          <a:schemeClr val="accent2">
            <a:hueOff val="5236140"/>
            <a:satOff val="-5711"/>
            <a:lumOff val="-1142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A1BCED5-0AEA-496A-8F4D-F9032C5AA849}">
      <dsp:nvSpPr>
        <dsp:cNvPr id="0" name=""/>
        <dsp:cNvSpPr/>
      </dsp:nvSpPr>
      <dsp:spPr>
        <a:xfrm>
          <a:off x="3068568" y="2126221"/>
          <a:ext cx="2304002" cy="1382401"/>
        </a:xfrm>
        <a:prstGeom prst="roundRect">
          <a:avLst>
            <a:gd name="adj" fmla="val 10000"/>
          </a:avLst>
        </a:prstGeom>
        <a:solidFill>
          <a:schemeClr val="accent2">
            <a:hueOff val="4581622"/>
            <a:satOff val="-4997"/>
            <a:lumOff val="-1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Integrating Performance Targets through coordination with MPO and State</a:t>
          </a:r>
        </a:p>
      </dsp:txBody>
      <dsp:txXfrm>
        <a:off x="3109057" y="2166710"/>
        <a:ext cx="2223024" cy="1301423"/>
      </dsp:txXfrm>
    </dsp:sp>
    <dsp:sp modelId="{5F0FEA36-EE9C-4E87-944B-F7B0E34E2E75}">
      <dsp:nvSpPr>
        <dsp:cNvPr id="0" name=""/>
        <dsp:cNvSpPr/>
      </dsp:nvSpPr>
      <dsp:spPr>
        <a:xfrm>
          <a:off x="3882230" y="764740"/>
          <a:ext cx="2996247" cy="545446"/>
        </a:xfrm>
        <a:prstGeom prst="rect">
          <a:avLst/>
        </a:prstGeom>
        <a:solidFill>
          <a:schemeClr val="accent2">
            <a:hueOff val="6545175"/>
            <a:satOff val="-7139"/>
            <a:lumOff val="-142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C1C593-A4B9-442D-88CC-D488E12AF58D}">
      <dsp:nvSpPr>
        <dsp:cNvPr id="0" name=""/>
        <dsp:cNvSpPr/>
      </dsp:nvSpPr>
      <dsp:spPr>
        <a:xfrm>
          <a:off x="3068568" y="398219"/>
          <a:ext cx="2304002" cy="1382401"/>
        </a:xfrm>
        <a:prstGeom prst="roundRect">
          <a:avLst>
            <a:gd name="adj" fmla="val 10000"/>
          </a:avLst>
        </a:prstGeom>
        <a:solidFill>
          <a:schemeClr val="accent2">
            <a:hueOff val="5727028"/>
            <a:satOff val="-6247"/>
            <a:lumOff val="-12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Prioritizing Investment based on targets</a:t>
          </a:r>
        </a:p>
      </dsp:txBody>
      <dsp:txXfrm>
        <a:off x="3109057" y="438708"/>
        <a:ext cx="2223024" cy="1301423"/>
      </dsp:txXfrm>
    </dsp:sp>
    <dsp:sp modelId="{D5F9E88B-41ED-436B-A056-80BC002FEAC1}">
      <dsp:nvSpPr>
        <dsp:cNvPr id="0" name=""/>
        <dsp:cNvSpPr/>
      </dsp:nvSpPr>
      <dsp:spPr>
        <a:xfrm rot="5400000">
          <a:off x="5739517" y="1497533"/>
          <a:ext cx="1718175" cy="207360"/>
        </a:xfrm>
        <a:prstGeom prst="rect">
          <a:avLst/>
        </a:prstGeom>
        <a:solidFill>
          <a:schemeClr val="accent2">
            <a:hueOff val="7854210"/>
            <a:satOff val="-8567"/>
            <a:lumOff val="-171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C8D94F-7C4D-4A59-8D60-FC1DBA287E99}">
      <dsp:nvSpPr>
        <dsp:cNvPr id="0" name=""/>
        <dsp:cNvSpPr/>
      </dsp:nvSpPr>
      <dsp:spPr>
        <a:xfrm>
          <a:off x="6132892" y="398219"/>
          <a:ext cx="2304002" cy="1382401"/>
        </a:xfrm>
        <a:prstGeom prst="roundRect">
          <a:avLst>
            <a:gd name="adj" fmla="val 10000"/>
          </a:avLst>
        </a:prstGeom>
        <a:solidFill>
          <a:schemeClr val="accent2">
            <a:hueOff val="6872433"/>
            <a:satOff val="-7496"/>
            <a:lumOff val="-15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Performance-based TIP/STIP Programming</a:t>
          </a:r>
        </a:p>
      </dsp:txBody>
      <dsp:txXfrm>
        <a:off x="6173381" y="438708"/>
        <a:ext cx="2223024" cy="1301423"/>
      </dsp:txXfrm>
    </dsp:sp>
    <dsp:sp modelId="{CB4B2F14-DA4D-4CF1-A72D-73717DF73C15}">
      <dsp:nvSpPr>
        <dsp:cNvPr id="0" name=""/>
        <dsp:cNvSpPr/>
      </dsp:nvSpPr>
      <dsp:spPr>
        <a:xfrm rot="5400000">
          <a:off x="5739517" y="3225535"/>
          <a:ext cx="1718175" cy="207360"/>
        </a:xfrm>
        <a:prstGeom prst="rect">
          <a:avLst/>
        </a:prstGeom>
        <a:solidFill>
          <a:schemeClr val="accent2">
            <a:hueOff val="9163245"/>
            <a:satOff val="-9995"/>
            <a:lumOff val="-2000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29A745-45EF-402B-BA9F-E1E06B571C4E}">
      <dsp:nvSpPr>
        <dsp:cNvPr id="0" name=""/>
        <dsp:cNvSpPr/>
      </dsp:nvSpPr>
      <dsp:spPr>
        <a:xfrm>
          <a:off x="6132892" y="2126221"/>
          <a:ext cx="2304002" cy="1382401"/>
        </a:xfrm>
        <a:prstGeom prst="roundRect">
          <a:avLst>
            <a:gd name="adj" fmla="val 10000"/>
          </a:avLst>
        </a:prstGeom>
        <a:solidFill>
          <a:schemeClr val="accent2">
            <a:hueOff val="8017840"/>
            <a:satOff val="-8746"/>
            <a:lumOff val="-175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Monitoring and Evaluation of strategy</a:t>
          </a:r>
        </a:p>
      </dsp:txBody>
      <dsp:txXfrm>
        <a:off x="6173381" y="2166710"/>
        <a:ext cx="2223024" cy="1301423"/>
      </dsp:txXfrm>
    </dsp:sp>
    <dsp:sp modelId="{3E4C47B8-CEA4-4568-8A00-5BC0883D6E7D}">
      <dsp:nvSpPr>
        <dsp:cNvPr id="0" name=""/>
        <dsp:cNvSpPr/>
      </dsp:nvSpPr>
      <dsp:spPr>
        <a:xfrm>
          <a:off x="6132892" y="3854223"/>
          <a:ext cx="2304002" cy="1382401"/>
        </a:xfrm>
        <a:prstGeom prst="roundRect">
          <a:avLst>
            <a:gd name="adj" fmla="val 10000"/>
          </a:avLst>
        </a:prstGeom>
        <a:solidFill>
          <a:schemeClr val="accent2">
            <a:hueOff val="9163245"/>
            <a:satOff val="-9995"/>
            <a:lumOff val="-2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Ongoing review and update of data and plans</a:t>
          </a:r>
        </a:p>
      </dsp:txBody>
      <dsp:txXfrm>
        <a:off x="6173381" y="3894712"/>
        <a:ext cx="2223024" cy="1301423"/>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242" tIns="46621" rIns="93242" bIns="46621" rtlCol="0"/>
          <a:lstStyle>
            <a:lvl1pPr algn="l">
              <a:defRPr sz="1200"/>
            </a:lvl1pPr>
          </a:lstStyle>
          <a:p>
            <a:endParaRPr lang="en-US" dirty="0"/>
          </a:p>
        </p:txBody>
      </p:sp>
      <p:sp>
        <p:nvSpPr>
          <p:cNvPr id="3" name="Date Placeholder 2"/>
          <p:cNvSpPr>
            <a:spLocks noGrp="1"/>
          </p:cNvSpPr>
          <p:nvPr>
            <p:ph type="dt" sz="quarter" idx="1"/>
          </p:nvPr>
        </p:nvSpPr>
        <p:spPr>
          <a:xfrm>
            <a:off x="3970940" y="2"/>
            <a:ext cx="3037840" cy="464820"/>
          </a:xfrm>
          <a:prstGeom prst="rect">
            <a:avLst/>
          </a:prstGeom>
        </p:spPr>
        <p:txBody>
          <a:bodyPr vert="horz" lIns="93242" tIns="46621" rIns="93242" bIns="46621" rtlCol="0"/>
          <a:lstStyle>
            <a:lvl1pPr algn="r">
              <a:defRPr sz="1200"/>
            </a:lvl1pPr>
          </a:lstStyle>
          <a:p>
            <a:fld id="{1DC33813-86A8-492A-AE12-98AAEACF43FF}" type="datetimeFigureOut">
              <a:rPr lang="en-US" smtClean="0"/>
              <a:pPr/>
              <a:t>8/26/2019</a:t>
            </a:fld>
            <a:endParaRPr lang="en-US" dirty="0"/>
          </a:p>
        </p:txBody>
      </p:sp>
      <p:sp>
        <p:nvSpPr>
          <p:cNvPr id="4" name="Footer Placeholder 3"/>
          <p:cNvSpPr>
            <a:spLocks noGrp="1"/>
          </p:cNvSpPr>
          <p:nvPr>
            <p:ph type="ftr" sz="quarter" idx="2"/>
          </p:nvPr>
        </p:nvSpPr>
        <p:spPr>
          <a:xfrm>
            <a:off x="2" y="8829969"/>
            <a:ext cx="3037840" cy="464820"/>
          </a:xfrm>
          <a:prstGeom prst="rect">
            <a:avLst/>
          </a:prstGeom>
        </p:spPr>
        <p:txBody>
          <a:bodyPr vert="horz" lIns="93242" tIns="46621" rIns="93242" bIns="4662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69"/>
            <a:ext cx="3037840" cy="464820"/>
          </a:xfrm>
          <a:prstGeom prst="rect">
            <a:avLst/>
          </a:prstGeom>
        </p:spPr>
        <p:txBody>
          <a:bodyPr vert="horz" lIns="93242" tIns="46621" rIns="93242" bIns="46621" rtlCol="0" anchor="b"/>
          <a:lstStyle>
            <a:lvl1pPr algn="r">
              <a:defRPr sz="1200"/>
            </a:lvl1pPr>
          </a:lstStyle>
          <a:p>
            <a:fld id="{32BDEEE6-70E4-425C-905B-2A4AC3985FF0}" type="slidenum">
              <a:rPr lang="en-US" smtClean="0"/>
              <a:pPr/>
              <a:t>‹#›</a:t>
            </a:fld>
            <a:endParaRPr lang="en-US" dirty="0"/>
          </a:p>
        </p:txBody>
      </p:sp>
    </p:spTree>
    <p:extLst>
      <p:ext uri="{BB962C8B-B14F-4D97-AF65-F5344CB8AC3E}">
        <p14:creationId xmlns:p14="http://schemas.microsoft.com/office/powerpoint/2010/main" val="2981381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3037840" cy="464820"/>
          </a:xfrm>
          <a:prstGeom prst="rect">
            <a:avLst/>
          </a:prstGeom>
        </p:spPr>
        <p:txBody>
          <a:bodyPr vert="horz" lIns="93242" tIns="46621" rIns="93242" bIns="46621" rtlCol="0"/>
          <a:lstStyle>
            <a:lvl1pPr algn="l">
              <a:defRPr sz="1200"/>
            </a:lvl1pPr>
          </a:lstStyle>
          <a:p>
            <a:endParaRPr lang="en-US" dirty="0"/>
          </a:p>
        </p:txBody>
      </p:sp>
      <p:sp>
        <p:nvSpPr>
          <p:cNvPr id="3" name="Date Placeholder 2"/>
          <p:cNvSpPr>
            <a:spLocks noGrp="1"/>
          </p:cNvSpPr>
          <p:nvPr>
            <p:ph type="dt" idx="1"/>
          </p:nvPr>
        </p:nvSpPr>
        <p:spPr>
          <a:xfrm>
            <a:off x="3970940" y="2"/>
            <a:ext cx="3037840" cy="464820"/>
          </a:xfrm>
          <a:prstGeom prst="rect">
            <a:avLst/>
          </a:prstGeom>
        </p:spPr>
        <p:txBody>
          <a:bodyPr vert="horz" lIns="93242" tIns="46621" rIns="93242" bIns="46621" rtlCol="0"/>
          <a:lstStyle>
            <a:lvl1pPr algn="r">
              <a:defRPr sz="1200"/>
            </a:lvl1pPr>
          </a:lstStyle>
          <a:p>
            <a:fld id="{C212F185-B6B5-4E3A-AD87-2FF3BCD19979}" type="datetimeFigureOut">
              <a:rPr lang="en-US" smtClean="0"/>
              <a:pPr/>
              <a:t>8/26/2019</a:t>
            </a:fld>
            <a:endParaRPr lang="en-US" dirty="0"/>
          </a:p>
        </p:txBody>
      </p:sp>
      <p:sp>
        <p:nvSpPr>
          <p:cNvPr id="4" name="Slide Image Placeholder 3"/>
          <p:cNvSpPr>
            <a:spLocks noGrp="1" noRot="1" noChangeAspect="1"/>
          </p:cNvSpPr>
          <p:nvPr>
            <p:ph type="sldImg" idx="2"/>
          </p:nvPr>
        </p:nvSpPr>
        <p:spPr>
          <a:xfrm>
            <a:off x="1177925" y="693738"/>
            <a:ext cx="4654550" cy="3490912"/>
          </a:xfrm>
          <a:prstGeom prst="rect">
            <a:avLst/>
          </a:prstGeom>
          <a:noFill/>
          <a:ln w="12700">
            <a:solidFill>
              <a:prstClr val="black"/>
            </a:solidFill>
          </a:ln>
        </p:spPr>
        <p:txBody>
          <a:bodyPr vert="horz" lIns="93242" tIns="46621" rIns="93242" bIns="46621" rtlCol="0" anchor="ctr"/>
          <a:lstStyle/>
          <a:p>
            <a:endParaRPr lang="en-US" dirty="0"/>
          </a:p>
        </p:txBody>
      </p:sp>
      <p:sp>
        <p:nvSpPr>
          <p:cNvPr id="5" name="Notes Placeholder 4"/>
          <p:cNvSpPr>
            <a:spLocks noGrp="1"/>
          </p:cNvSpPr>
          <p:nvPr>
            <p:ph type="body" sz="quarter" idx="3"/>
          </p:nvPr>
        </p:nvSpPr>
        <p:spPr>
          <a:xfrm>
            <a:off x="701040" y="4415793"/>
            <a:ext cx="5608320" cy="4183380"/>
          </a:xfrm>
          <a:prstGeom prst="rect">
            <a:avLst/>
          </a:prstGeom>
        </p:spPr>
        <p:txBody>
          <a:bodyPr vert="horz" lIns="93242" tIns="46621" rIns="93242" bIns="466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829969"/>
            <a:ext cx="3037840" cy="464820"/>
          </a:xfrm>
          <a:prstGeom prst="rect">
            <a:avLst/>
          </a:prstGeom>
        </p:spPr>
        <p:txBody>
          <a:bodyPr vert="horz" lIns="93242" tIns="46621" rIns="93242" bIns="46621"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4820"/>
          </a:xfrm>
          <a:prstGeom prst="rect">
            <a:avLst/>
          </a:prstGeom>
        </p:spPr>
        <p:txBody>
          <a:bodyPr vert="horz" lIns="93242" tIns="46621" rIns="93242" bIns="46621" rtlCol="0" anchor="b"/>
          <a:lstStyle>
            <a:lvl1pPr algn="r">
              <a:defRPr sz="1200"/>
            </a:lvl1pPr>
          </a:lstStyle>
          <a:p>
            <a:fld id="{74FDF521-A8C0-47CF-B688-3383CB252F15}" type="slidenum">
              <a:rPr lang="en-US" smtClean="0"/>
              <a:pPr/>
              <a:t>‹#›</a:t>
            </a:fld>
            <a:endParaRPr lang="en-US" dirty="0"/>
          </a:p>
        </p:txBody>
      </p:sp>
    </p:spTree>
    <p:extLst>
      <p:ext uri="{BB962C8B-B14F-4D97-AF65-F5344CB8AC3E}">
        <p14:creationId xmlns:p14="http://schemas.microsoft.com/office/powerpoint/2010/main" val="1951600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a:t>
            </a:fld>
            <a:endParaRPr lang="en-US" dirty="0"/>
          </a:p>
        </p:txBody>
      </p:sp>
    </p:spTree>
    <p:extLst>
      <p:ext uri="{BB962C8B-B14F-4D97-AF65-F5344CB8AC3E}">
        <p14:creationId xmlns:p14="http://schemas.microsoft.com/office/powerpoint/2010/main" val="5750931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10</a:t>
            </a:fld>
            <a:endParaRPr lang="en-US" dirty="0"/>
          </a:p>
        </p:txBody>
      </p:sp>
    </p:spTree>
    <p:extLst>
      <p:ext uri="{BB962C8B-B14F-4D97-AF65-F5344CB8AC3E}">
        <p14:creationId xmlns:p14="http://schemas.microsoft.com/office/powerpoint/2010/main" val="34029109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11</a:t>
            </a:fld>
            <a:endParaRPr lang="en-US" dirty="0"/>
          </a:p>
        </p:txBody>
      </p:sp>
    </p:spTree>
    <p:extLst>
      <p:ext uri="{BB962C8B-B14F-4D97-AF65-F5344CB8AC3E}">
        <p14:creationId xmlns:p14="http://schemas.microsoft.com/office/powerpoint/2010/main" val="1118611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Public Transportation Agency Safety Plan (PTASP) is a new rule (published July 19, 2018, effective July 2019) that is designed to go hand and hand with the Transit Asset Management (TAM) Plan as part of FTA’s performance based planning and programming strategy.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2</a:t>
            </a:fld>
            <a:endParaRPr lang="en-US" dirty="0"/>
          </a:p>
        </p:txBody>
      </p:sp>
    </p:spTree>
    <p:extLst>
      <p:ext uri="{BB962C8B-B14F-4D97-AF65-F5344CB8AC3E}">
        <p14:creationId xmlns:p14="http://schemas.microsoft.com/office/powerpoint/2010/main" val="3714019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should recognize some similarities between TAM and PTASP required plans, and indeed we want them to feed into each other.  Poor asset management becomes a significant safety risk, and good safety practices are a key to successful asset management at all transit agencies.  </a:t>
            </a:r>
          </a:p>
          <a:p>
            <a:endParaRPr lang="en-US" dirty="0"/>
          </a:p>
          <a:p>
            <a:r>
              <a:rPr lang="en-US" dirty="0"/>
              <a:t>The PTASP Rule will require all operators of public transportation systems that are recipients and subrecipients of FTA 5307 (Urbanized Area Formula) funding to have a safety plan in place by July 20, 2020.  The Plan must be updated annually.  FTA has deferred the requirement to develop a PTASP for public transit operators that only receive funds through the 5310 Enhanced Mobility Of Seniors and Individuals with Disabilities Program and the 5311 Rural Area Formula Program. </a:t>
            </a:r>
            <a:r>
              <a:rPr lang="en-US" sz="1200" b="0" i="0" kern="1200" dirty="0">
                <a:solidFill>
                  <a:schemeClr val="tx1"/>
                </a:solidFill>
                <a:effectLst/>
                <a:latin typeface="+mn-lt"/>
                <a:ea typeface="+mn-ea"/>
                <a:cs typeface="+mn-cs"/>
              </a:rPr>
              <a:t>The rule also does not apply to agencies that are subject to the safety jurisdiction of another federal agency, including passenger ferry operators regulated by the U.S. Coast Guard and rail operators regulated by the Federal Railroad Administration.</a:t>
            </a: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3</a:t>
            </a:fld>
            <a:endParaRPr lang="en-US" dirty="0"/>
          </a:p>
        </p:txBody>
      </p:sp>
    </p:spTree>
    <p:extLst>
      <p:ext uri="{BB962C8B-B14F-4D97-AF65-F5344CB8AC3E}">
        <p14:creationId xmlns:p14="http://schemas.microsoft.com/office/powerpoint/2010/main" val="1006204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dirty="0"/>
              <a:t>Key elements of the safety plan include:</a:t>
            </a:r>
          </a:p>
          <a:p>
            <a:r>
              <a:rPr lang="en-US" dirty="0"/>
              <a:t>The implementation of a Safety Management System (SMS): </a:t>
            </a:r>
          </a:p>
          <a:p>
            <a:pPr lvl="1"/>
            <a:r>
              <a:rPr lang="en-US" dirty="0"/>
              <a:t>This is the written Safety and Risk Management Policy of the transit agency.  It includes the processes and procedures for identifying safety hazards, assessing risk, and implementing mitigation.  All transit agencies must develop written processes for continuing safety performance monitoring and evaluation. </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dirty="0"/>
              <a:t>Out of these risk management procedures, the transit agency implements a process for setting safety performance targets.  The Plan will include the Safety Performance Targets and a process for evaluating progress toward meeting those targets</a:t>
            </a:r>
          </a:p>
          <a:p>
            <a:pPr lvl="1"/>
            <a:endParaRPr lang="en-US" dirty="0"/>
          </a:p>
          <a:p>
            <a:r>
              <a:rPr lang="en-US" dirty="0"/>
              <a:t>Additionally for agencies that operate rail transit, they will need to establish an emergency preparedness plan</a:t>
            </a:r>
          </a:p>
          <a:p>
            <a:endParaRPr lang="en-US" dirty="0"/>
          </a:p>
          <a:p>
            <a:r>
              <a:rPr lang="en-US" dirty="0"/>
              <a:t>A key part of Safety Management Systems is implementing an employee safety reporting program that actively seeks input from front-line drivers, mechanics, dispatchers, and staff regarding safety improvements.  This program will be required for transit agencies as part of their Public Transit Agency Safety Plan.  </a:t>
            </a:r>
          </a:p>
          <a:p>
            <a:endParaRPr lang="en-US" dirty="0"/>
          </a:p>
          <a:p>
            <a:r>
              <a:rPr lang="en-US" dirty="0"/>
              <a:t>Once the Plan is complete,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Each transit agency will assign a Chief Safety Officer to oversee implementation and continued safety efforts.</a:t>
            </a:r>
          </a:p>
          <a:p>
            <a:r>
              <a:rPr lang="en-US" dirty="0"/>
              <a:t>Each transit agency’s plan will have to be approved by that agency’s Accountable Executive and Board of Directors and undergo an annual review and update process.   </a:t>
            </a:r>
          </a:p>
          <a:p>
            <a:r>
              <a:rPr lang="en-US" dirty="0"/>
              <a:t>Transit Agencies’ Safety Performance Targets will have to be reported to the MPO and State DOT.  </a:t>
            </a:r>
          </a:p>
          <a:p>
            <a:endParaRPr lang="en-US" dirty="0"/>
          </a:p>
          <a:p>
            <a:r>
              <a:rPr lang="en-US" dirty="0"/>
              <a:t>Small Public Transportation providers (operating less than 100 vehicles in peak revenue service and no rail operations) may have the State draft a safety plan on their behalf, or draft their own.   Large transit providers will each have to draft their own safety plan.</a:t>
            </a:r>
          </a:p>
          <a:p>
            <a:endParaRPr lang="en-US" dirty="0"/>
          </a:p>
          <a:p>
            <a:r>
              <a:rPr lang="en-US" dirty="0"/>
              <a:t>Each transit agency should consider the results of its TAM Plan asset condition assessments while performing safety risk management and safety assurance activities.  The results of the condition assessments and subsequent SMS analysis should inform each transit operator’s investment priorities. </a:t>
            </a:r>
          </a:p>
          <a:p>
            <a:pPr lvl="1"/>
            <a:endParaRPr lang="en-US" i="1" dirty="0"/>
          </a:p>
          <a:p>
            <a:pPr lvl="1"/>
            <a:r>
              <a:rPr lang="en-US" i="1" dirty="0"/>
              <a:t>(Further info on each component of SMS, if necessary):</a:t>
            </a:r>
          </a:p>
          <a:p>
            <a:pPr marL="628650" lvl="1" indent="-171450">
              <a:buFont typeface="Arial" panose="020B0604020202020204" pitchFamily="34" charset="0"/>
              <a:buChar char="•"/>
            </a:pPr>
            <a:r>
              <a:rPr lang="en-US" dirty="0"/>
              <a:t>Safety Management Policy</a:t>
            </a:r>
          </a:p>
          <a:p>
            <a:pPr marL="1085850" lvl="2" indent="-171450">
              <a:buFont typeface="Arial" panose="020B0604020202020204" pitchFamily="34" charset="0"/>
              <a:buChar char="•"/>
            </a:pPr>
            <a:r>
              <a:rPr lang="en-US" dirty="0"/>
              <a:t>Safety objectives</a:t>
            </a:r>
          </a:p>
          <a:p>
            <a:pPr marL="1085850" lvl="2" indent="-171450">
              <a:buFont typeface="Arial" panose="020B0604020202020204" pitchFamily="34" charset="0"/>
              <a:buChar char="•"/>
            </a:pPr>
            <a:r>
              <a:rPr lang="en-US" dirty="0"/>
              <a:t>Confidential employee reporting program </a:t>
            </a:r>
          </a:p>
          <a:p>
            <a:pPr marL="1085850" lvl="2" indent="-171450">
              <a:buFont typeface="Arial" panose="020B0604020202020204" pitchFamily="34" charset="0"/>
              <a:buChar char="•"/>
            </a:pPr>
            <a:r>
              <a:rPr lang="en-US" dirty="0"/>
              <a:t>Organizational accountabilities and safety responsibilities </a:t>
            </a:r>
          </a:p>
          <a:p>
            <a:pPr marL="1085850" lvl="2" indent="-171450">
              <a:buFont typeface="Arial" panose="020B0604020202020204" pitchFamily="34" charset="0"/>
              <a:buChar char="•"/>
            </a:pPr>
            <a:r>
              <a:rPr lang="en-US" dirty="0"/>
              <a:t>Designation of a Chief Safety Officer</a:t>
            </a:r>
          </a:p>
          <a:p>
            <a:pPr marL="628650" lvl="1" indent="-171450">
              <a:buFont typeface="Arial" panose="020B0604020202020204" pitchFamily="34" charset="0"/>
              <a:buChar char="•"/>
            </a:pPr>
            <a:r>
              <a:rPr lang="en-US" dirty="0"/>
              <a:t>Safety Risk Management </a:t>
            </a:r>
          </a:p>
          <a:p>
            <a:pPr marL="1085850" lvl="2" indent="-171450">
              <a:buFont typeface="Arial" panose="020B0604020202020204" pitchFamily="34" charset="0"/>
              <a:buChar char="•"/>
            </a:pPr>
            <a:r>
              <a:rPr lang="en-US" dirty="0"/>
              <a:t>Processes for hazard identification </a:t>
            </a:r>
          </a:p>
          <a:p>
            <a:pPr marL="1085850" lvl="2" indent="-171450">
              <a:buFont typeface="Arial" panose="020B0604020202020204" pitchFamily="34" charset="0"/>
              <a:buChar char="•"/>
            </a:pPr>
            <a:r>
              <a:rPr lang="en-US" dirty="0"/>
              <a:t>Risk assessment</a:t>
            </a:r>
          </a:p>
          <a:p>
            <a:pPr marL="1085850" lvl="2" indent="-171450">
              <a:buFont typeface="Arial" panose="020B0604020202020204" pitchFamily="34" charset="0"/>
              <a:buChar char="•"/>
            </a:pPr>
            <a:r>
              <a:rPr lang="en-US" dirty="0"/>
              <a:t>Mitigation development </a:t>
            </a:r>
          </a:p>
          <a:p>
            <a:pPr marL="628650" lvl="1" indent="-171450">
              <a:buFont typeface="Arial" panose="020B0604020202020204" pitchFamily="34" charset="0"/>
              <a:buChar char="•"/>
            </a:pPr>
            <a:r>
              <a:rPr lang="en-US" dirty="0"/>
              <a:t>Safety Assurance </a:t>
            </a:r>
          </a:p>
          <a:p>
            <a:pPr marL="1085850" lvl="2" indent="-171450">
              <a:buFont typeface="Arial" panose="020B0604020202020204" pitchFamily="34" charset="0"/>
              <a:buChar char="•"/>
            </a:pPr>
            <a:r>
              <a:rPr lang="en-US" dirty="0"/>
              <a:t>All operators develop processes for: </a:t>
            </a:r>
          </a:p>
          <a:p>
            <a:pPr marL="1543050" lvl="3" indent="-171450">
              <a:buFont typeface="Arial" panose="020B0604020202020204" pitchFamily="34" charset="0"/>
              <a:buChar char="•"/>
            </a:pPr>
            <a:r>
              <a:rPr lang="en-US" dirty="0"/>
              <a:t>Safety performance monitoring and measurement </a:t>
            </a:r>
          </a:p>
          <a:p>
            <a:pPr marL="1085850" lvl="2" indent="-171450">
              <a:buFont typeface="Arial" panose="020B0604020202020204" pitchFamily="34" charset="0"/>
              <a:buChar char="•"/>
            </a:pPr>
            <a:r>
              <a:rPr lang="en-US" dirty="0"/>
              <a:t>Rail and large bus operators develop processes for: </a:t>
            </a:r>
          </a:p>
          <a:p>
            <a:pPr marL="1543050" lvl="3" indent="-171450">
              <a:buFont typeface="Arial" panose="020B0604020202020204" pitchFamily="34" charset="0"/>
              <a:buChar char="•"/>
            </a:pPr>
            <a:r>
              <a:rPr lang="en-US" dirty="0"/>
              <a:t>Management of change </a:t>
            </a:r>
          </a:p>
          <a:p>
            <a:pPr marL="1543050" lvl="3" indent="-171450">
              <a:buFont typeface="Arial" panose="020B0604020202020204" pitchFamily="34" charset="0"/>
              <a:buChar char="•"/>
            </a:pPr>
            <a:r>
              <a:rPr lang="en-US" dirty="0"/>
              <a:t>Continuous improvement </a:t>
            </a:r>
          </a:p>
          <a:p>
            <a:pPr marL="628650" lvl="1" indent="-171450">
              <a:buFont typeface="Arial" panose="020B0604020202020204" pitchFamily="34" charset="0"/>
              <a:buChar char="•"/>
            </a:pPr>
            <a:r>
              <a:rPr lang="en-US" dirty="0"/>
              <a:t>Safety Promotion </a:t>
            </a:r>
          </a:p>
          <a:p>
            <a:pPr marL="1085850" lvl="2" indent="-171450">
              <a:buFont typeface="Arial" panose="020B0604020202020204" pitchFamily="34" charset="0"/>
              <a:buChar char="•"/>
            </a:pPr>
            <a:r>
              <a:rPr lang="en-US" dirty="0"/>
              <a:t>Comprehensive safety training program</a:t>
            </a:r>
          </a:p>
          <a:p>
            <a:pPr marL="1085850" lvl="2" indent="-171450">
              <a:buFont typeface="Arial" panose="020B0604020202020204" pitchFamily="34" charset="0"/>
              <a:buChar char="•"/>
            </a:pPr>
            <a:r>
              <a:rPr lang="en-US" dirty="0"/>
              <a:t>Safety communication </a:t>
            </a:r>
          </a:p>
          <a:p>
            <a:pPr marL="628650" lvl="1"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4</a:t>
            </a:fld>
            <a:endParaRPr lang="en-US" dirty="0"/>
          </a:p>
        </p:txBody>
      </p:sp>
    </p:spTree>
    <p:extLst>
      <p:ext uri="{BB962C8B-B14F-4D97-AF65-F5344CB8AC3E}">
        <p14:creationId xmlns:p14="http://schemas.microsoft.com/office/powerpoint/2010/main" val="143442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Performance Based Planning and Programming requires close coordination between MPOs, the Transit Agencies in their jurisdiction, and the State DOT.   The key deadline is just under 1 year from today.  That’s 7/20/2020, when all 5307 funded transit agencies are required to have a Public Transit Agency Safety Plan in place with Performance Targets set.  This plan will have to be shared with their MPO and the State DOT, so please make sure your MOAs or MPAs are updated to include that sharing of safety information.  </a:t>
            </a:r>
          </a:p>
          <a:p>
            <a:r>
              <a:rPr lang="en-US" u="sng" dirty="0"/>
              <a:t>Each MPO should adopt transit safety targets within 180 days of receiving targets from transit agency(</a:t>
            </a:r>
            <a:r>
              <a:rPr lang="en-US" u="sng" dirty="0" err="1"/>
              <a:t>ies</a:t>
            </a:r>
            <a:r>
              <a:rPr lang="en-US" u="sng" dirty="0"/>
              <a:t>) in their jurisdiction, which is a 1/20/21 deadline</a:t>
            </a:r>
            <a:r>
              <a:rPr lang="en-US" dirty="0"/>
              <a:t>.  After 7/20/21 FTA will not approve new or amended planning documents unless the transit safety targets are included.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5</a:t>
            </a:fld>
            <a:endParaRPr lang="en-US" dirty="0"/>
          </a:p>
        </p:txBody>
      </p:sp>
    </p:spTree>
    <p:extLst>
      <p:ext uri="{BB962C8B-B14F-4D97-AF65-F5344CB8AC3E}">
        <p14:creationId xmlns:p14="http://schemas.microsoft.com/office/powerpoint/2010/main" val="3454280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Like the Transit Asset Management targets, each agency will have to establish safety performance targets.  Here are the FTA performance measures that have been established:</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Injuries (total) and Rate of injuries per total vehicle revenue miles (by mode)</a:t>
            </a:r>
          </a:p>
          <a:p>
            <a:pPr marL="171450" indent="-171450">
              <a:buFont typeface="Arial" panose="020B0604020202020204" pitchFamily="34" charset="0"/>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Fatalities (total) and Rate of fatalities per total vehicle revenue miles  (by mode)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Reportable Safety Events (total) and Rate of events per total vehicle revenue miles  (by mode)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Mean distance between major mechanical failures (by mode)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4FDF521-A8C0-47CF-B688-3383CB252F15}" type="slidenum">
              <a:rPr lang="en-US" smtClean="0"/>
              <a:pPr/>
              <a:t>6</a:t>
            </a:fld>
            <a:endParaRPr lang="en-US" dirty="0"/>
          </a:p>
        </p:txBody>
      </p:sp>
    </p:spTree>
    <p:extLst>
      <p:ext uri="{BB962C8B-B14F-4D97-AF65-F5344CB8AC3E}">
        <p14:creationId xmlns:p14="http://schemas.microsoft.com/office/powerpoint/2010/main" val="1941087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what FTA defines as a reportable safety event.  These are events that already must be reported nationally by all transit providers to the National Transit Database.  You can see data collected from the NTD by going to transit.dot.gov/</a:t>
            </a:r>
            <a:r>
              <a:rPr lang="en-US" dirty="0" err="1"/>
              <a:t>ntd</a:t>
            </a:r>
            <a:r>
              <a:rPr lang="en-US" dirty="0"/>
              <a:t> … also your local transit agency will have the latest reportable information. </a:t>
            </a:r>
          </a:p>
        </p:txBody>
      </p:sp>
      <p:sp>
        <p:nvSpPr>
          <p:cNvPr id="4" name="Slide Number Placeholder 3"/>
          <p:cNvSpPr>
            <a:spLocks noGrp="1"/>
          </p:cNvSpPr>
          <p:nvPr>
            <p:ph type="sldNum" sz="quarter" idx="10"/>
          </p:nvPr>
        </p:nvSpPr>
        <p:spPr/>
        <p:txBody>
          <a:bodyPr/>
          <a:lstStyle/>
          <a:p>
            <a:fld id="{74FDF521-A8C0-47CF-B688-3383CB252F15}" type="slidenum">
              <a:rPr lang="en-US" smtClean="0"/>
              <a:pPr/>
              <a:t>7</a:t>
            </a:fld>
            <a:endParaRPr lang="en-US" dirty="0"/>
          </a:p>
        </p:txBody>
      </p:sp>
    </p:spTree>
    <p:extLst>
      <p:ext uri="{BB962C8B-B14F-4D97-AF65-F5344CB8AC3E}">
        <p14:creationId xmlns:p14="http://schemas.microsoft.com/office/powerpoint/2010/main" val="2155853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linking performance based planning data into MPO planning and programming processes.  Transit Safety Plans are to be completed for urban transit agencies by 7/20/20.  Thereafter each agency will review their transit safety plan each year for possible updates (which includes updates to safety performance targets). States and MPOs should describe anticipated effects of STIPs and TIPs to make progress toward achieving performance targets.</a:t>
            </a:r>
          </a:p>
        </p:txBody>
      </p:sp>
      <p:sp>
        <p:nvSpPr>
          <p:cNvPr id="4" name="Slide Number Placeholder 3"/>
          <p:cNvSpPr>
            <a:spLocks noGrp="1"/>
          </p:cNvSpPr>
          <p:nvPr>
            <p:ph type="sldNum" sz="quarter" idx="10"/>
          </p:nvPr>
        </p:nvSpPr>
        <p:spPr/>
        <p:txBody>
          <a:bodyPr/>
          <a:lstStyle/>
          <a:p>
            <a:fld id="{74FDF521-A8C0-47CF-B688-3383CB252F15}" type="slidenum">
              <a:rPr lang="en-US" smtClean="0"/>
              <a:pPr/>
              <a:t>8</a:t>
            </a:fld>
            <a:endParaRPr lang="en-US" dirty="0"/>
          </a:p>
        </p:txBody>
      </p:sp>
    </p:spTree>
    <p:extLst>
      <p:ext uri="{BB962C8B-B14F-4D97-AF65-F5344CB8AC3E}">
        <p14:creationId xmlns:p14="http://schemas.microsoft.com/office/powerpoint/2010/main" val="2027712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Both the Public Transit Agency Safety Plan and Transit Asset Management Plan will be used for the system performance reports provided by each MPO in their planning documents.  The first system performance report is baseline of the existing conditions with the established PTASP and TAM Targets.  Safety Targets must be included in the MPO’s TIP and any newly updated Long Range documents by the next upcoming deadline of July 20, 2021.  Additionally this deadline denotes and future system performance reports will collect all of the latest information plus an evaluation of the difference between the baseline and the current year.   The system performance report is triggered by the next long-range plan update that is not an Amendment and also will contain updated performance targets.</a:t>
            </a:r>
          </a:p>
        </p:txBody>
      </p:sp>
      <p:sp>
        <p:nvSpPr>
          <p:cNvPr id="4" name="Slide Number Placeholder 3"/>
          <p:cNvSpPr>
            <a:spLocks noGrp="1"/>
          </p:cNvSpPr>
          <p:nvPr>
            <p:ph type="sldNum" sz="quarter" idx="10"/>
          </p:nvPr>
        </p:nvSpPr>
        <p:spPr/>
        <p:txBody>
          <a:bodyPr/>
          <a:lstStyle/>
          <a:p>
            <a:fld id="{74FDF521-A8C0-47CF-B688-3383CB252F15}" type="slidenum">
              <a:rPr lang="en-US" smtClean="0"/>
              <a:pPr/>
              <a:t>9</a:t>
            </a:fld>
            <a:endParaRPr lang="en-US" dirty="0"/>
          </a:p>
        </p:txBody>
      </p:sp>
    </p:spTree>
    <p:extLst>
      <p:ext uri="{BB962C8B-B14F-4D97-AF65-F5344CB8AC3E}">
        <p14:creationId xmlns:p14="http://schemas.microsoft.com/office/powerpoint/2010/main" val="18684573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FTA_slide3_edit-01.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14" y="0"/>
            <a:ext cx="9143286" cy="6858000"/>
          </a:xfrm>
          <a:prstGeom prst="rect">
            <a:avLst/>
          </a:prstGeom>
        </p:spPr>
      </p:pic>
      <p:sp>
        <p:nvSpPr>
          <p:cNvPr id="2" name="Title 1"/>
          <p:cNvSpPr>
            <a:spLocks noGrp="1"/>
          </p:cNvSpPr>
          <p:nvPr>
            <p:ph type="ctrTitle"/>
          </p:nvPr>
        </p:nvSpPr>
        <p:spPr>
          <a:xfrm>
            <a:off x="2398713" y="2406759"/>
            <a:ext cx="4395788" cy="1050303"/>
          </a:xfrm>
        </p:spPr>
        <p:txBody>
          <a:bodyPr anchor="t"/>
          <a:lstStyle>
            <a:lvl1pPr algn="r">
              <a:defRPr sz="2800"/>
            </a:lvl1pPr>
          </a:lstStyle>
          <a:p>
            <a:r>
              <a:rPr lang="en-US" dirty="0"/>
              <a:t>Click to edit Master title style</a:t>
            </a:r>
          </a:p>
        </p:txBody>
      </p:sp>
      <p:sp>
        <p:nvSpPr>
          <p:cNvPr id="3" name="Subtitle 2"/>
          <p:cNvSpPr>
            <a:spLocks noGrp="1"/>
          </p:cNvSpPr>
          <p:nvPr>
            <p:ph type="subTitle" idx="1"/>
          </p:nvPr>
        </p:nvSpPr>
        <p:spPr>
          <a:xfrm>
            <a:off x="2398713" y="3656233"/>
            <a:ext cx="4395788" cy="972949"/>
          </a:xfrm>
        </p:spPr>
        <p:txBody>
          <a:bodyPr/>
          <a:lstStyle>
            <a:lvl1pPr marL="0" indent="0" algn="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61860"/>
            <a:ext cx="2057400" cy="55643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561860"/>
            <a:ext cx="6019800" cy="55643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395B74"/>
                </a:solidFill>
                <a:latin typeface="Arial Unicode MS" pitchFamily="34" charset="-128"/>
                <a:cs typeface="Raav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ill Sans MT" pitchFamily="34" charset="0"/>
              </a:defRPr>
            </a:lvl1pPr>
            <a:lvl2pPr>
              <a:defRPr>
                <a:latin typeface="Gill Sans MT" pitchFamily="34" charset="0"/>
              </a:defRPr>
            </a:lvl2pPr>
            <a:lvl3pPr>
              <a:defRPr>
                <a:latin typeface="Gill Sans MT" pitchFamily="34" charset="0"/>
              </a:defRPr>
            </a:lvl3pPr>
            <a:lvl4pPr>
              <a:defRPr>
                <a:latin typeface="Gill Sans MT" pitchFamily="34" charset="0"/>
              </a:defRPr>
            </a:lvl4pPr>
            <a:lvl5pPr>
              <a:defRPr>
                <a:latin typeface="Gill Sans MT"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4"/>
          <p:cNvSpPr txBox="1">
            <a:spLocks/>
          </p:cNvSpPr>
          <p:nvPr userDrawn="1"/>
        </p:nvSpPr>
        <p:spPr>
          <a:xfrm>
            <a:off x="8696325" y="6161024"/>
            <a:ext cx="533399" cy="700151"/>
          </a:xfrm>
          <a:prstGeom prst="rect">
            <a:avLst/>
          </a:prstGeom>
        </p:spPr>
        <p:txBody>
          <a:bodyPr vert="horz" wrap="square" lIns="91440" tIns="45720" rIns="91440" bIns="45720" numCol="1" anchor="t" anchorCtr="0" compatLnSpc="1">
            <a:prstTxWarp prst="textNoShape">
              <a:avLst/>
            </a:prstTxWarp>
          </a:bodyPr>
          <a:lstStyle/>
          <a:p>
            <a:pPr marL="0" marR="0" lvl="0" indent="0" algn="l" defTabSz="457200" rtl="0" eaLnBrk="1" fontAlgn="base" latinLnBrk="0" hangingPunct="1">
              <a:lnSpc>
                <a:spcPct val="100000"/>
              </a:lnSpc>
              <a:spcBef>
                <a:spcPct val="0"/>
              </a:spcBef>
              <a:spcAft>
                <a:spcPct val="0"/>
              </a:spcAft>
              <a:buClrTx/>
              <a:buSzTx/>
              <a:buFontTx/>
              <a:buNone/>
              <a:tabLst/>
              <a:defRPr/>
            </a:pPr>
            <a:fld id="{F00A00CB-2C12-43BD-8097-0EF59CD27AF0}" type="slidenum">
              <a:rPr kumimoji="0" lang="en-US" sz="1400" b="0" i="0" u="none" strike="noStrike" kern="1200" cap="none" spc="0" normalizeH="0" baseline="0" noProof="0" smtClean="0">
                <a:ln>
                  <a:noFill/>
                </a:ln>
                <a:solidFill>
                  <a:schemeClr val="tx1"/>
                </a:solidFill>
                <a:effectLst/>
                <a:uLnTx/>
                <a:uFillTx/>
                <a:latin typeface="Gill Sans MT" pitchFamily="34" charset="0"/>
                <a:ea typeface="ＭＳ Ｐゴシック" charset="-128"/>
                <a:cs typeface="+mn-cs"/>
              </a:rPr>
              <a:pPr marL="0" marR="0" lvl="0" indent="0" algn="l" defTabSz="457200" rtl="0" eaLnBrk="1" fontAlgn="base" latinLnBrk="0" hangingPunct="1">
                <a:lnSpc>
                  <a:spcPct val="100000"/>
                </a:lnSpc>
                <a:spcBef>
                  <a:spcPct val="0"/>
                </a:spcBef>
                <a:spcAft>
                  <a:spcPct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Gill Sans MT" pitchFamily="34" charset="0"/>
              <a:ea typeface="ＭＳ Ｐゴシック" charset="-128"/>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a:lvl1pPr>
          </a:lstStyle>
          <a:p>
            <a:pPr>
              <a:defRPr/>
            </a:pPr>
            <a:fld id="{F00A00CB-2C12-43BD-8097-0EF59CD27AF0}" type="slidenum">
              <a:rPr lang="en-US" smtClean="0">
                <a:latin typeface="Gill Sans MT" pitchFamily="34" charset="0"/>
              </a:rPr>
              <a:pPr>
                <a:defRPr/>
              </a:pPr>
              <a:t>‹#›</a:t>
            </a:fld>
            <a:endParaRPr lang="en-US" dirty="0">
              <a:latin typeface="Gill Sans MT"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Slide Number Placeholder 4"/>
          <p:cNvSpPr>
            <a:spLocks noGrp="1"/>
          </p:cNvSpPr>
          <p:nvPr userDrawn="1">
            <p:ph type="sldNum" sz="quarter" idx="12"/>
          </p:nvPr>
        </p:nvSpPr>
        <p:spPr>
          <a:xfrm>
            <a:off x="8696325" y="6161024"/>
            <a:ext cx="533399" cy="700151"/>
          </a:xfrm>
          <a:prstGeom prst="rect">
            <a:avLst/>
          </a:prstGeom>
        </p:spPr>
        <p:txBody>
          <a:bodyPr/>
          <a:lstStyle>
            <a:lvl1pPr>
              <a:defRPr sz="1400" b="0" i="0">
                <a:latin typeface="Gill Sans MT"/>
                <a:cs typeface="Gill Sans MT"/>
              </a:defRPr>
            </a:lvl1pPr>
          </a:lstStyle>
          <a:p>
            <a:fld id="{F00A00CB-2C12-43BD-8097-0EF59CD27AF0}"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436562"/>
            <a:ext cx="8229600" cy="9810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header4-01-01.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6388"/>
            <a:ext cx="9144000" cy="473273"/>
          </a:xfrm>
          <a:prstGeom prst="rect">
            <a:avLst/>
          </a:prstGeom>
        </p:spPr>
      </p:pic>
      <p:pic>
        <p:nvPicPr>
          <p:cNvPr id="6" name="Picture 5" descr="FTA_footer-01.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0" y="6047680"/>
            <a:ext cx="9144000" cy="830804"/>
          </a:xfrm>
          <a:prstGeom prst="rect">
            <a:avLst/>
          </a:prstGeom>
        </p:spPr>
      </p:pic>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hdr="0" ftr="0" dt="0"/>
  <p:txStyles>
    <p:titleStyle>
      <a:lvl1pPr algn="ctr" rtl="0" eaLnBrk="1" fontAlgn="base" hangingPunct="1">
        <a:spcBef>
          <a:spcPct val="0"/>
        </a:spcBef>
        <a:spcAft>
          <a:spcPct val="0"/>
        </a:spcAft>
        <a:defRPr sz="4100" b="1" i="0" kern="1200" baseline="0">
          <a:solidFill>
            <a:srgbClr val="395B74"/>
          </a:solidFill>
          <a:latin typeface="Arial Unicode MS" pitchFamily="34" charset="-128"/>
          <a:ea typeface="ＭＳ Ｐゴシック" charset="-128"/>
          <a:cs typeface="Raavi" pitchFamily="34" charset="0"/>
        </a:defRPr>
      </a:lvl1pPr>
      <a:lvl2pPr algn="ctr" rtl="0" eaLnBrk="1" fontAlgn="base" hangingPunct="1">
        <a:spcBef>
          <a:spcPct val="0"/>
        </a:spcBef>
        <a:spcAft>
          <a:spcPct val="0"/>
        </a:spcAft>
        <a:defRPr sz="4400">
          <a:solidFill>
            <a:schemeClr val="tx1"/>
          </a:solidFill>
          <a:latin typeface="Calibri" charset="0"/>
          <a:ea typeface="ＭＳ Ｐゴシック" charset="-128"/>
        </a:defRPr>
      </a:lvl2pPr>
      <a:lvl3pPr algn="ctr" rtl="0" eaLnBrk="1" fontAlgn="base" hangingPunct="1">
        <a:spcBef>
          <a:spcPct val="0"/>
        </a:spcBef>
        <a:spcAft>
          <a:spcPct val="0"/>
        </a:spcAft>
        <a:defRPr sz="4400">
          <a:solidFill>
            <a:schemeClr val="tx1"/>
          </a:solidFill>
          <a:latin typeface="Calibri" charset="0"/>
          <a:ea typeface="ＭＳ Ｐゴシック" charset="-128"/>
        </a:defRPr>
      </a:lvl3pPr>
      <a:lvl4pPr algn="ctr" rtl="0" eaLnBrk="1" fontAlgn="base" hangingPunct="1">
        <a:spcBef>
          <a:spcPct val="0"/>
        </a:spcBef>
        <a:spcAft>
          <a:spcPct val="0"/>
        </a:spcAft>
        <a:defRPr sz="4400">
          <a:solidFill>
            <a:schemeClr val="tx1"/>
          </a:solidFill>
          <a:latin typeface="Calibri" charset="0"/>
          <a:ea typeface="ＭＳ Ｐゴシック" charset="-128"/>
        </a:defRPr>
      </a:lvl4pPr>
      <a:lvl5pPr algn="ctr" rtl="0" eaLnBrk="1" fontAlgn="base" hangingPunct="1">
        <a:spcBef>
          <a:spcPct val="0"/>
        </a:spcBef>
        <a:spcAft>
          <a:spcPct val="0"/>
        </a:spcAft>
        <a:defRPr sz="4400">
          <a:solidFill>
            <a:schemeClr val="tx1"/>
          </a:solidFill>
          <a:latin typeface="Calibri" charset="0"/>
          <a:ea typeface="ＭＳ Ｐゴシック" charset="-128"/>
        </a:defRPr>
      </a:lvl5pPr>
      <a:lvl6pPr marL="457200" algn="ctr" rtl="0" eaLnBrk="1" fontAlgn="base" hangingPunct="1">
        <a:spcBef>
          <a:spcPct val="0"/>
        </a:spcBef>
        <a:spcAft>
          <a:spcPct val="0"/>
        </a:spcAft>
        <a:defRPr sz="4400">
          <a:solidFill>
            <a:schemeClr val="tx1"/>
          </a:solidFill>
          <a:latin typeface="Calibri" charset="0"/>
        </a:defRPr>
      </a:lvl6pPr>
      <a:lvl7pPr marL="914400" algn="ctr" rtl="0" eaLnBrk="1" fontAlgn="base" hangingPunct="1">
        <a:spcBef>
          <a:spcPct val="0"/>
        </a:spcBef>
        <a:spcAft>
          <a:spcPct val="0"/>
        </a:spcAft>
        <a:defRPr sz="4400">
          <a:solidFill>
            <a:schemeClr val="tx1"/>
          </a:solidFill>
          <a:latin typeface="Calibri" charset="0"/>
        </a:defRPr>
      </a:lvl7pPr>
      <a:lvl8pPr marL="1371600" algn="ctr" rtl="0" eaLnBrk="1" fontAlgn="base" hangingPunct="1">
        <a:spcBef>
          <a:spcPct val="0"/>
        </a:spcBef>
        <a:spcAft>
          <a:spcPct val="0"/>
        </a:spcAft>
        <a:defRPr sz="4400">
          <a:solidFill>
            <a:schemeClr val="tx1"/>
          </a:solidFill>
          <a:latin typeface="Calibri" charset="0"/>
        </a:defRPr>
      </a:lvl8pPr>
      <a:lvl9pPr marL="1828800" algn="ctr" rtl="0" eaLnBrk="1" fontAlgn="base" hangingPunct="1">
        <a:spcBef>
          <a:spcPct val="0"/>
        </a:spcBef>
        <a:spcAft>
          <a:spcPct val="0"/>
        </a:spcAft>
        <a:defRPr sz="4400">
          <a:solidFill>
            <a:schemeClr val="tx1"/>
          </a:solidFill>
          <a:latin typeface="Calibri"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Gill Sans MT" pitchFamily="34" charset="0"/>
          <a:ea typeface="ＭＳ Ｐゴシック" charset="-128"/>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Gill Sans MT" pitchFamily="34" charset="0"/>
          <a:ea typeface="ＭＳ Ｐゴシック" charset="-128"/>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Gill Sans MT" pitchFamily="34" charset="0"/>
          <a:ea typeface="ＭＳ Ｐゴシック" charset="-128"/>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Gill Sans MT" pitchFamily="34" charset="0"/>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nationalrtap.org/Resource-Library"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transit.dot.gov/regulations-and-guidance/transportation-plannin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mailto:William.Wheeler@dot.gov"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microsoft.com/office/2007/relationships/hdphoto" Target="../media/hdphoto5.wdp"/><Relationship Id="rId5" Type="http://schemas.openxmlformats.org/officeDocument/2006/relationships/image" Target="../media/image9.png"/><Relationship Id="rId4" Type="http://schemas.openxmlformats.org/officeDocument/2006/relationships/hyperlink" Target="https://www.transit.dot.gov/about/regional-offices/region-5"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microsoft.com/office/2007/relationships/hdphoto" Target="../media/hdphoto4.wdp"/></Relationships>
</file>

<file path=ppt/slides/_rels/slide7.xml.rels><?xml version="1.0" encoding="UTF-8" standalone="yes"?>
<Relationships xmlns="http://schemas.openxmlformats.org/package/2006/relationships"><Relationship Id="rId3" Type="http://schemas.openxmlformats.org/officeDocument/2006/relationships/hyperlink" Target="https://www.transit.dot.gov/ntd"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6E9AB-2E4B-45C6-87BF-22C600DEE660}"/>
              </a:ext>
            </a:extLst>
          </p:cNvPr>
          <p:cNvSpPr>
            <a:spLocks noGrp="1"/>
          </p:cNvSpPr>
          <p:nvPr>
            <p:ph type="ctrTitle"/>
          </p:nvPr>
        </p:nvSpPr>
        <p:spPr/>
        <p:txBody>
          <a:bodyPr/>
          <a:lstStyle/>
          <a:p>
            <a:r>
              <a:rPr lang="en-US" dirty="0"/>
              <a:t>PTASP Guidance Overview for MPOs</a:t>
            </a:r>
          </a:p>
        </p:txBody>
      </p:sp>
      <p:sp>
        <p:nvSpPr>
          <p:cNvPr id="3" name="Subtitle 2">
            <a:extLst>
              <a:ext uri="{FF2B5EF4-FFF2-40B4-BE49-F238E27FC236}">
                <a16:creationId xmlns:a16="http://schemas.microsoft.com/office/drawing/2014/main" id="{8616262F-90AD-4B28-ABD8-59C02181B747}"/>
              </a:ext>
            </a:extLst>
          </p:cNvPr>
          <p:cNvSpPr>
            <a:spLocks noGrp="1"/>
          </p:cNvSpPr>
          <p:nvPr>
            <p:ph type="subTitle" idx="1"/>
          </p:nvPr>
        </p:nvSpPr>
        <p:spPr>
          <a:xfrm>
            <a:off x="1624084" y="3656233"/>
            <a:ext cx="5170417" cy="1174847"/>
          </a:xfrm>
        </p:spPr>
        <p:txBody>
          <a:bodyPr/>
          <a:lstStyle/>
          <a:p>
            <a:r>
              <a:rPr lang="en-US" dirty="0"/>
              <a:t>Minnesota MPO Summer Workshop</a:t>
            </a:r>
          </a:p>
          <a:p>
            <a:r>
              <a:rPr lang="en-US" dirty="0"/>
              <a:t>August 27-29, 2019</a:t>
            </a:r>
          </a:p>
          <a:p>
            <a:r>
              <a:rPr lang="en-US" dirty="0"/>
              <a:t>Bill Wheeler</a:t>
            </a:r>
          </a:p>
        </p:txBody>
      </p:sp>
    </p:spTree>
    <p:extLst>
      <p:ext uri="{BB962C8B-B14F-4D97-AF65-F5344CB8AC3E}">
        <p14:creationId xmlns:p14="http://schemas.microsoft.com/office/powerpoint/2010/main" val="3073962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33FDD-2CF0-4978-B8C8-BE3B1E3BDDE1}"/>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2707040-66DD-4B54-98FE-4FA97E677483}"/>
              </a:ext>
            </a:extLst>
          </p:cNvPr>
          <p:cNvSpPr>
            <a:spLocks noGrp="1"/>
          </p:cNvSpPr>
          <p:nvPr>
            <p:ph idx="1"/>
          </p:nvPr>
        </p:nvSpPr>
        <p:spPr/>
        <p:txBody>
          <a:bodyPr/>
          <a:lstStyle/>
          <a:p>
            <a:pPr algn="ctr"/>
            <a:r>
              <a:rPr lang="en-US" sz="3600" dirty="0">
                <a:hlinkClick r:id="rId3"/>
              </a:rPr>
              <a:t>https://www.transit.dot.gov/PTASP</a:t>
            </a:r>
          </a:p>
          <a:p>
            <a:pPr algn="ctr"/>
            <a:endParaRPr lang="en-US" sz="3600" dirty="0">
              <a:hlinkClick r:id="rId3"/>
            </a:endParaRPr>
          </a:p>
          <a:p>
            <a:pPr algn="ctr"/>
            <a:r>
              <a:rPr lang="en-US" sz="3600" dirty="0">
                <a:hlinkClick r:id="rId4"/>
              </a:rPr>
              <a:t>https://www.transit.dot.gov/regulations-and-guidance/transportation-planning</a:t>
            </a:r>
            <a:endParaRPr lang="en-US" sz="3600" dirty="0">
              <a:hlinkClick r:id="rId3"/>
            </a:endParaRPr>
          </a:p>
          <a:p>
            <a:pPr marL="0" indent="0">
              <a:buNone/>
            </a:pPr>
            <a:endParaRPr lang="en-US" dirty="0"/>
          </a:p>
          <a:p>
            <a:endParaRPr lang="en-US" dirty="0"/>
          </a:p>
        </p:txBody>
      </p:sp>
    </p:spTree>
    <p:extLst>
      <p:ext uri="{BB962C8B-B14F-4D97-AF65-F5344CB8AC3E}">
        <p14:creationId xmlns:p14="http://schemas.microsoft.com/office/powerpoint/2010/main" val="2234713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4908"/>
            <a:ext cx="8229600" cy="932729"/>
          </a:xfrm>
        </p:spPr>
        <p:txBody>
          <a:bodyPr/>
          <a:lstStyle/>
          <a:p>
            <a:r>
              <a:rPr lang="en-US" dirty="0"/>
              <a:t>FTA Region 5</a:t>
            </a:r>
          </a:p>
        </p:txBody>
      </p:sp>
      <p:sp>
        <p:nvSpPr>
          <p:cNvPr id="4" name="Content Placeholder 3"/>
          <p:cNvSpPr>
            <a:spLocks noGrp="1"/>
          </p:cNvSpPr>
          <p:nvPr>
            <p:ph sz="half" idx="2"/>
          </p:nvPr>
        </p:nvSpPr>
        <p:spPr>
          <a:xfrm>
            <a:off x="609600" y="1600200"/>
            <a:ext cx="8077200" cy="4525963"/>
          </a:xfrm>
        </p:spPr>
        <p:txBody>
          <a:bodyPr/>
          <a:lstStyle/>
          <a:p>
            <a:pPr marL="0" indent="0">
              <a:buNone/>
            </a:pPr>
            <a:r>
              <a:rPr lang="en-US" dirty="0"/>
              <a:t>Bill Wheeler</a:t>
            </a:r>
          </a:p>
          <a:p>
            <a:pPr marL="0" indent="0">
              <a:buNone/>
            </a:pPr>
            <a:r>
              <a:rPr lang="en-US" dirty="0"/>
              <a:t>Email: </a:t>
            </a:r>
            <a:r>
              <a:rPr lang="en-US" dirty="0">
                <a:solidFill>
                  <a:srgbClr val="002060"/>
                </a:solidFill>
                <a:hlinkClick r:id="rId3"/>
              </a:rPr>
              <a:t>William.Wheeler@dot.gov</a:t>
            </a:r>
            <a:r>
              <a:rPr lang="en-US" dirty="0">
                <a:solidFill>
                  <a:srgbClr val="002060"/>
                </a:solidFill>
              </a:rPr>
              <a:t> </a:t>
            </a:r>
          </a:p>
          <a:p>
            <a:pPr marL="0" indent="0">
              <a:buNone/>
            </a:pPr>
            <a:r>
              <a:rPr lang="en-US" dirty="0"/>
              <a:t>Phone: 312-353-2639</a:t>
            </a:r>
          </a:p>
        </p:txBody>
      </p:sp>
      <p:sp>
        <p:nvSpPr>
          <p:cNvPr id="5" name="Slide Number Placeholder 4"/>
          <p:cNvSpPr>
            <a:spLocks noGrp="1"/>
          </p:cNvSpPr>
          <p:nvPr>
            <p:ph type="sldNum" sz="quarter" idx="12"/>
          </p:nvPr>
        </p:nvSpPr>
        <p:spPr/>
        <p:txBody>
          <a:bodyPr/>
          <a:lstStyle/>
          <a:p>
            <a:fld id="{F00A00CB-2C12-43BD-8097-0EF59CD27AF0}" type="slidenum">
              <a:rPr lang="en-US" smtClean="0"/>
              <a:pPr/>
              <a:t>11</a:t>
            </a:fld>
            <a:endParaRPr lang="en-US" dirty="0"/>
          </a:p>
        </p:txBody>
      </p:sp>
      <p:sp>
        <p:nvSpPr>
          <p:cNvPr id="3" name="TextBox 2"/>
          <p:cNvSpPr txBox="1"/>
          <p:nvPr/>
        </p:nvSpPr>
        <p:spPr>
          <a:xfrm>
            <a:off x="609600" y="3657600"/>
            <a:ext cx="8086725" cy="400110"/>
          </a:xfrm>
          <a:prstGeom prst="rect">
            <a:avLst/>
          </a:prstGeom>
          <a:noFill/>
        </p:spPr>
        <p:txBody>
          <a:bodyPr wrap="square" rtlCol="0">
            <a:spAutoFit/>
          </a:bodyPr>
          <a:lstStyle/>
          <a:p>
            <a:r>
              <a:rPr lang="en-US" sz="2000" dirty="0">
                <a:hlinkClick r:id="rId4"/>
              </a:rPr>
              <a:t>https://www.transit.dot.gov/about/regional-offices/region-5</a:t>
            </a:r>
            <a:r>
              <a:rPr lang="en-US" sz="2000" dirty="0"/>
              <a:t> </a:t>
            </a:r>
          </a:p>
        </p:txBody>
      </p:sp>
      <p:pic>
        <p:nvPicPr>
          <p:cNvPr id="1026" name="Picture 2" descr="Related image">
            <a:extLst>
              <a:ext uri="{FF2B5EF4-FFF2-40B4-BE49-F238E27FC236}">
                <a16:creationId xmlns:a16="http://schemas.microsoft.com/office/drawing/2014/main" id="{9EB78094-0AFD-47F8-9956-A64D9C8C520C}"/>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a:fillRect/>
          </a:stretch>
        </p:blipFill>
        <p:spPr bwMode="auto">
          <a:xfrm>
            <a:off x="5674626" y="1417637"/>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898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01A4F5F-0B43-4ED2-B820-D89EFAFD170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72954" y="504967"/>
            <a:ext cx="8419432" cy="5145206"/>
          </a:xfrm>
          <a:prstGeom prst="rect">
            <a:avLst/>
          </a:prstGeom>
        </p:spPr>
      </p:pic>
    </p:spTree>
    <p:extLst>
      <p:ext uri="{BB962C8B-B14F-4D97-AF65-F5344CB8AC3E}">
        <p14:creationId xmlns:p14="http://schemas.microsoft.com/office/powerpoint/2010/main" val="1853031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74862-0C02-4191-8F95-3089CB3CA8B7}"/>
              </a:ext>
            </a:extLst>
          </p:cNvPr>
          <p:cNvSpPr>
            <a:spLocks noGrp="1"/>
          </p:cNvSpPr>
          <p:nvPr>
            <p:ph type="title"/>
          </p:nvPr>
        </p:nvSpPr>
        <p:spPr/>
        <p:txBody>
          <a:bodyPr/>
          <a:lstStyle/>
          <a:p>
            <a:r>
              <a:rPr lang="en-US" dirty="0"/>
              <a:t>What is the Public Transportation Agency Safety Plan (PTASP)?</a:t>
            </a:r>
          </a:p>
        </p:txBody>
      </p:sp>
      <p:sp>
        <p:nvSpPr>
          <p:cNvPr id="3" name="Content Placeholder 2">
            <a:extLst>
              <a:ext uri="{FF2B5EF4-FFF2-40B4-BE49-F238E27FC236}">
                <a16:creationId xmlns:a16="http://schemas.microsoft.com/office/drawing/2014/main" id="{2381F826-DF0D-47E0-9320-09CF9ECACF5D}"/>
              </a:ext>
            </a:extLst>
          </p:cNvPr>
          <p:cNvSpPr>
            <a:spLocks noGrp="1"/>
          </p:cNvSpPr>
          <p:nvPr>
            <p:ph idx="1"/>
          </p:nvPr>
        </p:nvSpPr>
        <p:spPr>
          <a:xfrm>
            <a:off x="457200" y="1691014"/>
            <a:ext cx="4803732" cy="4435149"/>
          </a:xfrm>
        </p:spPr>
        <p:txBody>
          <a:bodyPr/>
          <a:lstStyle/>
          <a:p>
            <a:r>
              <a:rPr lang="en-US" sz="2800" dirty="0"/>
              <a:t>Certain Transit Providers are required to develop safety plans that include specific and effective policies and procedures for safety and accountability</a:t>
            </a:r>
          </a:p>
          <a:p>
            <a:r>
              <a:rPr lang="en-US" sz="2800" dirty="0"/>
              <a:t>Currently applies only to urban operators, FTA has deferred the requirement for 5310 and 5311 Operators</a:t>
            </a:r>
          </a:p>
          <a:p>
            <a:endParaRPr lang="en-US" dirty="0"/>
          </a:p>
        </p:txBody>
      </p:sp>
      <p:pic>
        <p:nvPicPr>
          <p:cNvPr id="4" name="Picture 3">
            <a:extLst>
              <a:ext uri="{FF2B5EF4-FFF2-40B4-BE49-F238E27FC236}">
                <a16:creationId xmlns:a16="http://schemas.microsoft.com/office/drawing/2014/main" id="{366C8D1E-1784-4D41-8068-1446D60E34CD}"/>
              </a:ext>
            </a:extLst>
          </p:cNvPr>
          <p:cNvPicPr>
            <a:picLocks noChangeAspect="1"/>
          </p:cNvPicPr>
          <p:nvPr/>
        </p:nvPicPr>
        <p:blipFill>
          <a:blip r:embed="rId3">
            <a:extLst>
              <a:ext uri="{BEBA8EAE-BF5A-486C-A8C5-ECC9F3942E4B}">
                <a14:imgProps xmlns:a14="http://schemas.microsoft.com/office/drawing/2010/main">
                  <a14:imgLayer r:embed="rId4">
                    <a14:imgEffect>
                      <a14:saturation sat="300000"/>
                    </a14:imgEffect>
                  </a14:imgLayer>
                </a14:imgProps>
              </a:ext>
            </a:extLst>
          </a:blip>
          <a:stretch>
            <a:fillRect/>
          </a:stretch>
        </p:blipFill>
        <p:spPr>
          <a:xfrm>
            <a:off x="5160723" y="1828800"/>
            <a:ext cx="3789273" cy="3945699"/>
          </a:xfrm>
          <a:prstGeom prst="rect">
            <a:avLst/>
          </a:prstGeom>
        </p:spPr>
      </p:pic>
    </p:spTree>
    <p:extLst>
      <p:ext uri="{BB962C8B-B14F-4D97-AF65-F5344CB8AC3E}">
        <p14:creationId xmlns:p14="http://schemas.microsoft.com/office/powerpoint/2010/main" val="106826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71E65-FF5B-4089-B811-595B0ACB4950}"/>
              </a:ext>
            </a:extLst>
          </p:cNvPr>
          <p:cNvSpPr>
            <a:spLocks noGrp="1"/>
          </p:cNvSpPr>
          <p:nvPr>
            <p:ph type="title"/>
          </p:nvPr>
        </p:nvSpPr>
        <p:spPr>
          <a:xfrm>
            <a:off x="457200" y="436563"/>
            <a:ext cx="8229600" cy="709850"/>
          </a:xfrm>
        </p:spPr>
        <p:txBody>
          <a:bodyPr/>
          <a:lstStyle/>
          <a:p>
            <a:r>
              <a:rPr lang="en-US" sz="3600" dirty="0"/>
              <a:t>Safety Plan Elements</a:t>
            </a:r>
          </a:p>
        </p:txBody>
      </p:sp>
      <p:pic>
        <p:nvPicPr>
          <p:cNvPr id="7" name="Picture 6">
            <a:extLst>
              <a:ext uri="{FF2B5EF4-FFF2-40B4-BE49-F238E27FC236}">
                <a16:creationId xmlns:a16="http://schemas.microsoft.com/office/drawing/2014/main" id="{C3E2F21B-A33E-48B9-A027-9A700979153B}"/>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harpenSoften amount="12000"/>
                    </a14:imgEffect>
                    <a14:imgEffect>
                      <a14:brightnessContrast bright="12000" contrast="12000"/>
                    </a14:imgEffect>
                  </a14:imgLayer>
                </a14:imgProps>
              </a:ext>
              <a:ext uri="{28A0092B-C50C-407E-A947-70E740481C1C}">
                <a14:useLocalDpi xmlns:a14="http://schemas.microsoft.com/office/drawing/2010/main"/>
              </a:ext>
            </a:extLst>
          </a:blip>
          <a:srcRect/>
          <a:stretch/>
        </p:blipFill>
        <p:spPr>
          <a:xfrm>
            <a:off x="1173707" y="485355"/>
            <a:ext cx="7629098" cy="6024627"/>
          </a:xfrm>
          <a:prstGeom prst="rect">
            <a:avLst/>
          </a:prstGeom>
        </p:spPr>
      </p:pic>
    </p:spTree>
    <p:extLst>
      <p:ext uri="{BB962C8B-B14F-4D97-AF65-F5344CB8AC3E}">
        <p14:creationId xmlns:p14="http://schemas.microsoft.com/office/powerpoint/2010/main" val="42820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695884-2A6D-4CA0-95AE-9A31B151DB7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a:ext>
            </a:extLst>
          </a:blip>
          <a:srcRect/>
          <a:stretch/>
        </p:blipFill>
        <p:spPr>
          <a:xfrm>
            <a:off x="1588168" y="457081"/>
            <a:ext cx="5999748" cy="4335950"/>
          </a:xfrm>
          <a:prstGeom prst="rect">
            <a:avLst/>
          </a:prstGeom>
        </p:spPr>
      </p:pic>
      <p:sp>
        <p:nvSpPr>
          <p:cNvPr id="3" name="TextBox 2">
            <a:extLst>
              <a:ext uri="{FF2B5EF4-FFF2-40B4-BE49-F238E27FC236}">
                <a16:creationId xmlns:a16="http://schemas.microsoft.com/office/drawing/2014/main" id="{7DF0D0C0-A674-49A8-83C8-83FF570A8D7B}"/>
              </a:ext>
            </a:extLst>
          </p:cNvPr>
          <p:cNvSpPr txBox="1"/>
          <p:nvPr/>
        </p:nvSpPr>
        <p:spPr>
          <a:xfrm>
            <a:off x="962526" y="4793031"/>
            <a:ext cx="7234990" cy="677108"/>
          </a:xfrm>
          <a:prstGeom prst="rect">
            <a:avLst/>
          </a:prstGeom>
          <a:noFill/>
        </p:spPr>
        <p:txBody>
          <a:bodyPr wrap="square" rtlCol="0">
            <a:spAutoFit/>
          </a:bodyPr>
          <a:lstStyle/>
          <a:p>
            <a:r>
              <a:rPr lang="en-US" sz="2000" b="1" u="sng" dirty="0">
                <a:highlight>
                  <a:srgbClr val="FFFF00"/>
                </a:highlight>
              </a:rPr>
              <a:t>July 20, 2021</a:t>
            </a:r>
            <a:r>
              <a:rPr lang="en-US" b="1" dirty="0">
                <a:highlight>
                  <a:srgbClr val="FFFF00"/>
                </a:highlight>
              </a:rPr>
              <a:t>: MPO reflects the transit safety measures and targets in all MTPs and TIPs updated or amended, by this date. </a:t>
            </a:r>
          </a:p>
        </p:txBody>
      </p:sp>
    </p:spTree>
    <p:extLst>
      <p:ext uri="{BB962C8B-B14F-4D97-AF65-F5344CB8AC3E}">
        <p14:creationId xmlns:p14="http://schemas.microsoft.com/office/powerpoint/2010/main" val="3321514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C7A4D-E6B8-43B6-982A-9D666B340A30}"/>
              </a:ext>
            </a:extLst>
          </p:cNvPr>
          <p:cNvSpPr>
            <a:spLocks noGrp="1"/>
          </p:cNvSpPr>
          <p:nvPr>
            <p:ph type="title"/>
          </p:nvPr>
        </p:nvSpPr>
        <p:spPr/>
        <p:txBody>
          <a:bodyPr/>
          <a:lstStyle/>
          <a:p>
            <a:r>
              <a:rPr lang="en-US" dirty="0"/>
              <a:t>Safety Performance Targets</a:t>
            </a:r>
          </a:p>
        </p:txBody>
      </p:sp>
      <p:sp>
        <p:nvSpPr>
          <p:cNvPr id="3" name="Content Placeholder 2">
            <a:extLst>
              <a:ext uri="{FF2B5EF4-FFF2-40B4-BE49-F238E27FC236}">
                <a16:creationId xmlns:a16="http://schemas.microsoft.com/office/drawing/2014/main" id="{EC133C24-C9DF-4D05-A552-AD5A684F9B83}"/>
              </a:ext>
            </a:extLst>
          </p:cNvPr>
          <p:cNvSpPr>
            <a:spLocks noGrp="1"/>
          </p:cNvSpPr>
          <p:nvPr>
            <p:ph idx="1"/>
          </p:nvPr>
        </p:nvSpPr>
        <p:spPr>
          <a:xfrm>
            <a:off x="457200" y="1240077"/>
            <a:ext cx="8229600" cy="4886087"/>
          </a:xfrm>
        </p:spPr>
        <p:txBody>
          <a:bodyPr/>
          <a:lstStyle/>
          <a:p>
            <a:r>
              <a:rPr lang="en-US" sz="2800" dirty="0"/>
              <a:t>Specific numerical targets set by transit agency based on safety performance measures established by FTA:</a:t>
            </a:r>
          </a:p>
          <a:p>
            <a:endParaRPr lang="en-US" dirty="0"/>
          </a:p>
          <a:p>
            <a:endParaRPr lang="en-US" dirty="0"/>
          </a:p>
          <a:p>
            <a:endParaRPr lang="en-US" dirty="0"/>
          </a:p>
          <a:p>
            <a:endParaRPr lang="en-US" dirty="0"/>
          </a:p>
          <a:p>
            <a:pPr marL="0" indent="0">
              <a:buNone/>
            </a:pPr>
            <a:endParaRPr lang="en-US" dirty="0"/>
          </a:p>
          <a:p>
            <a:pPr marL="0" indent="0">
              <a:buNone/>
            </a:pPr>
            <a:endParaRPr lang="en-US" dirty="0"/>
          </a:p>
          <a:p>
            <a:pPr marL="457200" lvl="1" indent="0">
              <a:buNone/>
            </a:pPr>
            <a:r>
              <a:rPr lang="en-US" sz="2400" dirty="0"/>
              <a:t>+ Others (unique to local transit agency)</a:t>
            </a:r>
          </a:p>
        </p:txBody>
      </p:sp>
      <p:pic>
        <p:nvPicPr>
          <p:cNvPr id="4" name="Picture 3">
            <a:extLst>
              <a:ext uri="{FF2B5EF4-FFF2-40B4-BE49-F238E27FC236}">
                <a16:creationId xmlns:a16="http://schemas.microsoft.com/office/drawing/2014/main" id="{BB62FFA9-33C9-4630-9A9A-4F54F6AC1249}"/>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Layer>
                </a14:imgProps>
              </a:ext>
            </a:extLst>
          </a:blip>
          <a:stretch>
            <a:fillRect/>
          </a:stretch>
        </p:blipFill>
        <p:spPr>
          <a:xfrm>
            <a:off x="758932" y="2165611"/>
            <a:ext cx="7570876" cy="3552206"/>
          </a:xfrm>
          <a:prstGeom prst="rect">
            <a:avLst/>
          </a:prstGeom>
        </p:spPr>
      </p:pic>
    </p:spTree>
    <p:extLst>
      <p:ext uri="{BB962C8B-B14F-4D97-AF65-F5344CB8AC3E}">
        <p14:creationId xmlns:p14="http://schemas.microsoft.com/office/powerpoint/2010/main" val="2705370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AB4E40-19DE-4245-9608-08973AC51D75}"/>
              </a:ext>
            </a:extLst>
          </p:cNvPr>
          <p:cNvSpPr>
            <a:spLocks noGrp="1"/>
          </p:cNvSpPr>
          <p:nvPr>
            <p:ph type="title"/>
          </p:nvPr>
        </p:nvSpPr>
        <p:spPr/>
        <p:txBody>
          <a:bodyPr/>
          <a:lstStyle/>
          <a:p>
            <a:r>
              <a:rPr lang="en-US" dirty="0"/>
              <a:t>NTD Reportable Safety Events</a:t>
            </a:r>
          </a:p>
        </p:txBody>
      </p:sp>
      <p:sp>
        <p:nvSpPr>
          <p:cNvPr id="3" name="Content Placeholder 2">
            <a:extLst>
              <a:ext uri="{FF2B5EF4-FFF2-40B4-BE49-F238E27FC236}">
                <a16:creationId xmlns:a16="http://schemas.microsoft.com/office/drawing/2014/main" id="{44A3D52C-7771-49F6-83F1-CEC7B7F72C63}"/>
              </a:ext>
            </a:extLst>
          </p:cNvPr>
          <p:cNvSpPr>
            <a:spLocks noGrp="1"/>
          </p:cNvSpPr>
          <p:nvPr>
            <p:ph idx="1"/>
          </p:nvPr>
        </p:nvSpPr>
        <p:spPr>
          <a:xfrm>
            <a:off x="620973" y="1415956"/>
            <a:ext cx="8229600" cy="4708526"/>
          </a:xfrm>
        </p:spPr>
        <p:txBody>
          <a:bodyPr/>
          <a:lstStyle/>
          <a:p>
            <a:r>
              <a:rPr lang="en-US" sz="2800" dirty="0"/>
              <a:t>Fatalities</a:t>
            </a:r>
          </a:p>
          <a:p>
            <a:r>
              <a:rPr lang="en-US" sz="2800" dirty="0"/>
              <a:t>Injuries requiring immediate transport for medical attention</a:t>
            </a:r>
          </a:p>
          <a:p>
            <a:r>
              <a:rPr lang="en-US" sz="2800" dirty="0"/>
              <a:t>Property Damage &gt; $25,000</a:t>
            </a:r>
          </a:p>
          <a:p>
            <a:r>
              <a:rPr lang="en-US" sz="2800" dirty="0"/>
              <a:t>Collisions that involve towing away any vehicle from the scene</a:t>
            </a:r>
          </a:p>
          <a:p>
            <a:r>
              <a:rPr lang="en-US" sz="2800" dirty="0"/>
              <a:t>Evacuation of a transit facility for life-safety reasons</a:t>
            </a:r>
          </a:p>
          <a:p>
            <a:pPr marL="0" indent="0">
              <a:buNone/>
            </a:pPr>
            <a:endParaRPr lang="en-US" sz="2800" dirty="0">
              <a:hlinkClick r:id="rId3"/>
            </a:endParaRPr>
          </a:p>
          <a:p>
            <a:pPr marL="0" indent="0">
              <a:buNone/>
            </a:pPr>
            <a:r>
              <a:rPr lang="en-US" sz="2800" dirty="0">
                <a:hlinkClick r:id="rId3"/>
              </a:rPr>
              <a:t>https://www.transit.dot.gov/ntd</a:t>
            </a:r>
            <a:endParaRPr lang="en-US" sz="2800" dirty="0"/>
          </a:p>
          <a:p>
            <a:endParaRPr lang="en-US" dirty="0"/>
          </a:p>
        </p:txBody>
      </p:sp>
    </p:spTree>
    <p:extLst>
      <p:ext uri="{BB962C8B-B14F-4D97-AF65-F5344CB8AC3E}">
        <p14:creationId xmlns:p14="http://schemas.microsoft.com/office/powerpoint/2010/main" val="3012253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729311AD-C8A4-458F-8CD2-2884A7867561}"/>
              </a:ext>
            </a:extLst>
          </p:cNvPr>
          <p:cNvGraphicFramePr>
            <a:graphicFrameLocks noGrp="1"/>
          </p:cNvGraphicFramePr>
          <p:nvPr>
            <p:ph idx="1"/>
            <p:extLst>
              <p:ext uri="{D42A27DB-BD31-4B8C-83A1-F6EECF244321}">
                <p14:modId xmlns:p14="http://schemas.microsoft.com/office/powerpoint/2010/main" val="1082309625"/>
              </p:ext>
            </p:extLst>
          </p:nvPr>
        </p:nvGraphicFramePr>
        <p:xfrm>
          <a:off x="245660" y="491319"/>
          <a:ext cx="8441140" cy="5634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096670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F392-479B-419A-A622-A1F2BAA37C44}"/>
              </a:ext>
            </a:extLst>
          </p:cNvPr>
          <p:cNvSpPr>
            <a:spLocks noGrp="1"/>
          </p:cNvSpPr>
          <p:nvPr>
            <p:ph type="title"/>
          </p:nvPr>
        </p:nvSpPr>
        <p:spPr/>
        <p:txBody>
          <a:bodyPr/>
          <a:lstStyle/>
          <a:p>
            <a:r>
              <a:rPr lang="en-US" dirty="0"/>
              <a:t>System Performance Evaluation</a:t>
            </a:r>
          </a:p>
        </p:txBody>
      </p:sp>
      <p:sp>
        <p:nvSpPr>
          <p:cNvPr id="3" name="Content Placeholder 2">
            <a:extLst>
              <a:ext uri="{FF2B5EF4-FFF2-40B4-BE49-F238E27FC236}">
                <a16:creationId xmlns:a16="http://schemas.microsoft.com/office/drawing/2014/main" id="{A5E506D3-6E9B-4544-BAB3-232EE3EE5DF1}"/>
              </a:ext>
            </a:extLst>
          </p:cNvPr>
          <p:cNvSpPr>
            <a:spLocks noGrp="1"/>
          </p:cNvSpPr>
          <p:nvPr>
            <p:ph idx="1"/>
          </p:nvPr>
        </p:nvSpPr>
        <p:spPr>
          <a:xfrm>
            <a:off x="457200" y="1417638"/>
            <a:ext cx="8229600" cy="4708526"/>
          </a:xfrm>
        </p:spPr>
        <p:txBody>
          <a:bodyPr/>
          <a:lstStyle/>
          <a:p>
            <a:r>
              <a:rPr lang="en-US" sz="2400" dirty="0"/>
              <a:t>The first MPO system performance report is a baseline of the existing conditions and safety performance targets to be included in TIP and Long Range Planning Documents, or amendments by: </a:t>
            </a:r>
          </a:p>
          <a:p>
            <a:pPr lvl="1"/>
            <a:r>
              <a:rPr lang="en-US" sz="2000" dirty="0"/>
              <a:t>TAM - October 1, 2018 </a:t>
            </a:r>
          </a:p>
          <a:p>
            <a:pPr lvl="1"/>
            <a:r>
              <a:rPr lang="en-US" sz="2000" dirty="0"/>
              <a:t>PTASP- July 20, 2021 </a:t>
            </a:r>
          </a:p>
          <a:p>
            <a:r>
              <a:rPr lang="en-US" sz="2400" dirty="0"/>
              <a:t>The second MPO system performance report is triggered by the next long range plan update (not an amendment). </a:t>
            </a:r>
          </a:p>
          <a:p>
            <a:pPr lvl="1"/>
            <a:r>
              <a:rPr lang="en-US" sz="2000" dirty="0"/>
              <a:t> Describes how the latest (existing) conditions have changed since the baseline report, and how they compare to the targets identified in the first baseline report.</a:t>
            </a:r>
          </a:p>
        </p:txBody>
      </p:sp>
    </p:spTree>
    <p:extLst>
      <p:ext uri="{BB962C8B-B14F-4D97-AF65-F5344CB8AC3E}">
        <p14:creationId xmlns:p14="http://schemas.microsoft.com/office/powerpoint/2010/main" val="2075059484"/>
      </p:ext>
    </p:extLst>
  </p:cSld>
  <p:clrMapOvr>
    <a:masterClrMapping/>
  </p:clrMapOvr>
</p:sld>
</file>

<file path=ppt/theme/theme1.xml><?xml version="1.0" encoding="utf-8"?>
<a:theme xmlns:a="http://schemas.openxmlformats.org/drawingml/2006/main" name="FTA3 (2)">
  <a:themeElements>
    <a:clrScheme name="FTA Research">
      <a:dk1>
        <a:sysClr val="windowText" lastClr="000000"/>
      </a:dk1>
      <a:lt1>
        <a:sysClr val="window" lastClr="FFFFFF"/>
      </a:lt1>
      <a:dk2>
        <a:srgbClr val="17144D"/>
      </a:dk2>
      <a:lt2>
        <a:srgbClr val="839EB7"/>
      </a:lt2>
      <a:accent1>
        <a:srgbClr val="413F77"/>
      </a:accent1>
      <a:accent2>
        <a:srgbClr val="C0504D"/>
      </a:accent2>
      <a:accent3>
        <a:srgbClr val="3473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FTA3 (2)</Template>
  <TotalTime>21521</TotalTime>
  <Words>1526</Words>
  <Application>Microsoft Office PowerPoint</Application>
  <PresentationFormat>On-screen Show (4:3)</PresentationFormat>
  <Paragraphs>118</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ＭＳ Ｐゴシック</vt:lpstr>
      <vt:lpstr>Arial</vt:lpstr>
      <vt:lpstr>Arial Unicode MS</vt:lpstr>
      <vt:lpstr>Calibri</vt:lpstr>
      <vt:lpstr>Gill Sans MT</vt:lpstr>
      <vt:lpstr>Raavi</vt:lpstr>
      <vt:lpstr>FTA3 (2)</vt:lpstr>
      <vt:lpstr>PTASP Guidance Overview for MPOs</vt:lpstr>
      <vt:lpstr>PowerPoint Presentation</vt:lpstr>
      <vt:lpstr>What is the Public Transportation Agency Safety Plan (PTASP)?</vt:lpstr>
      <vt:lpstr>Safety Plan Elements</vt:lpstr>
      <vt:lpstr>PowerPoint Presentation</vt:lpstr>
      <vt:lpstr>Safety Performance Targets</vt:lpstr>
      <vt:lpstr>NTD Reportable Safety Events</vt:lpstr>
      <vt:lpstr>PowerPoint Presentation</vt:lpstr>
      <vt:lpstr>System Performance Evaluation</vt:lpstr>
      <vt:lpstr>Resources</vt:lpstr>
      <vt:lpstr>FTA Region 5</vt:lpstr>
    </vt:vector>
  </TitlesOfParts>
  <Company>DOT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Dissemination New Procedures  November 15, 2011  Edwin Rodriguez Information Dissemination Program Manager</dc:title>
  <dc:creator>test</dc:creator>
  <cp:lastModifiedBy>Wheeler, William (FTA)</cp:lastModifiedBy>
  <cp:revision>1017</cp:revision>
  <cp:lastPrinted>2019-08-26T11:34:55Z</cp:lastPrinted>
  <dcterms:created xsi:type="dcterms:W3CDTF">2012-04-18T16:44:28Z</dcterms:created>
  <dcterms:modified xsi:type="dcterms:W3CDTF">2019-08-26T11:36:20Z</dcterms:modified>
  <cp:contentStatus/>
</cp:coreProperties>
</file>