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4"/>
  </p:sldMasterIdLst>
  <p:notesMasterIdLst>
    <p:notesMasterId r:id="rId23"/>
  </p:notesMasterIdLst>
  <p:handoutMasterIdLst>
    <p:handoutMasterId r:id="rId24"/>
  </p:handoutMasterIdLst>
  <p:sldIdLst>
    <p:sldId id="396" r:id="rId5"/>
    <p:sldId id="490" r:id="rId6"/>
    <p:sldId id="489" r:id="rId7"/>
    <p:sldId id="458" r:id="rId8"/>
    <p:sldId id="484" r:id="rId9"/>
    <p:sldId id="482" r:id="rId10"/>
    <p:sldId id="483" r:id="rId11"/>
    <p:sldId id="485" r:id="rId12"/>
    <p:sldId id="486" r:id="rId13"/>
    <p:sldId id="499" r:id="rId14"/>
    <p:sldId id="488" r:id="rId15"/>
    <p:sldId id="493" r:id="rId16"/>
    <p:sldId id="494" r:id="rId17"/>
    <p:sldId id="487" r:id="rId18"/>
    <p:sldId id="495" r:id="rId19"/>
    <p:sldId id="498" r:id="rId20"/>
    <p:sldId id="492" r:id="rId21"/>
    <p:sldId id="497" r:id="rId2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865"/>
    <a:srgbClr val="000000"/>
    <a:srgbClr val="78BE21"/>
    <a:srgbClr val="0D0D0D"/>
    <a:srgbClr val="E8E8E8"/>
    <a:srgbClr val="B20738"/>
    <a:srgbClr val="00A3E2"/>
    <a:srgbClr val="2C2C2C"/>
    <a:srgbClr val="F5F5F5"/>
    <a:srgbClr val="38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1" autoAdjust="0"/>
    <p:restoredTop sz="76218" autoAdjust="0"/>
  </p:normalViewPr>
  <p:slideViewPr>
    <p:cSldViewPr snapToGrid="0">
      <p:cViewPr>
        <p:scale>
          <a:sx n="80" d="100"/>
          <a:sy n="80" d="100"/>
        </p:scale>
        <p:origin x="121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60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>
              <a:latin typeface="NeueHaasGroteskText Std" panose="020B05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NeueHaasGroteskText Std" panose="020B0504020202020204" pitchFamily="34" charset="0"/>
              </a:rPr>
              <a:t>8/19/2019</a:t>
            </a:fld>
            <a:endParaRPr lang="en-US" dirty="0">
              <a:latin typeface="NeueHaasGroteskText Std" panose="020B05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>
              <a:latin typeface="NeueHaasGroteskText Std" panose="020B05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NeueHaasGroteskText Std" panose="020B0504020202020204" pitchFamily="34" charset="0"/>
              </a:rPr>
              <a:t>‹#›</a:t>
            </a:fld>
            <a:endParaRPr lang="en-US" dirty="0">
              <a:latin typeface="NeueHaasGroteskText Std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NeueHaasGroteskText Std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NeueHaasGroteskText Std" panose="020B050402020202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8/19/2019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NeueHaasGroteskText Std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NeueHaasGroteskText Std" panose="020B050402020202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ansportation.gov/mission/health/strategies-interventions-policies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OT/Programs/TDD%20Documents/Health-and-Transportation-2016-Status-Report.pdf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35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512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7166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173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3265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3712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6421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5608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435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561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r>
              <a:rPr lang="en-US" dirty="0" smtClean="0"/>
              <a:t>Agency</a:t>
            </a:r>
            <a:r>
              <a:rPr lang="en-US" baseline="0" dirty="0" smtClean="0"/>
              <a:t> Sustainability</a:t>
            </a:r>
          </a:p>
          <a:p>
            <a:pPr defTabSz="931774"/>
            <a:endParaRPr lang="en-US" baseline="0" dirty="0" smtClean="0"/>
          </a:p>
          <a:p>
            <a:pPr defTabSz="931774"/>
            <a:r>
              <a:rPr lang="en-US" baseline="0" dirty="0" smtClean="0"/>
              <a:t>Transportation Sector GHG reduction</a:t>
            </a:r>
          </a:p>
          <a:p>
            <a:pPr defTabSz="931774"/>
            <a:endParaRPr lang="en-US" baseline="0" dirty="0" smtClean="0"/>
          </a:p>
          <a:p>
            <a:pPr defTabSz="931774"/>
            <a:r>
              <a:rPr lang="en-US" baseline="0" dirty="0" smtClean="0"/>
              <a:t>Transportation system resilience</a:t>
            </a:r>
          </a:p>
          <a:p>
            <a:pPr defTabSz="931774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785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https://www.transportation.gov/mission/health/strategies-interventions-policies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220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WSDOT:</a:t>
            </a:r>
          </a:p>
          <a:p>
            <a:r>
              <a:rPr lang="en-US" dirty="0" smtClean="0"/>
              <a:t>HIA for major bridge project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ODOT:</a:t>
            </a:r>
            <a:r>
              <a:rPr lang="en-US" baseline="0" dirty="0" smtClean="0"/>
              <a:t> </a:t>
            </a:r>
          </a:p>
          <a:p>
            <a:pPr marL="174708" indent="-174708">
              <a:buFontTx/>
              <a:buChar char="-"/>
            </a:pPr>
            <a:r>
              <a:rPr lang="en-US" baseline="0" dirty="0" smtClean="0"/>
              <a:t>Disaster preparedness</a:t>
            </a:r>
          </a:p>
          <a:p>
            <a:pPr marL="174708" indent="-174708">
              <a:buFontTx/>
              <a:buChar char="-"/>
            </a:pPr>
            <a:r>
              <a:rPr lang="en-US" baseline="0" dirty="0" smtClean="0"/>
              <a:t>Equity and equitable impacts of transportation; e.g., communities of color have greater reliance on transit, walking, biking</a:t>
            </a:r>
          </a:p>
          <a:p>
            <a:pPr marL="174708" indent="-174708">
              <a:buFontTx/>
              <a:buChar char="-"/>
            </a:pPr>
            <a:r>
              <a:rPr lang="en-US" baseline="0" dirty="0" smtClean="0"/>
              <a:t>Active transportation in general, including safe routes</a:t>
            </a:r>
          </a:p>
          <a:p>
            <a:pPr marL="174708" indent="-174708">
              <a:buFontTx/>
              <a:buChar char="-"/>
            </a:pPr>
            <a:r>
              <a:rPr lang="en-US" i="1" baseline="0" dirty="0" smtClean="0"/>
              <a:t>How </a:t>
            </a:r>
            <a:r>
              <a:rPr lang="en-US" i="0" baseline="0" dirty="0" smtClean="0"/>
              <a:t>the agencies work together through advisory committees, </a:t>
            </a:r>
            <a:r>
              <a:rPr lang="en-US" i="0" baseline="0" dirty="0" err="1" smtClean="0"/>
              <a:t>convenings</a:t>
            </a:r>
            <a:r>
              <a:rPr lang="en-US" i="0" baseline="0" dirty="0" smtClean="0"/>
              <a:t>, etc.</a:t>
            </a:r>
          </a:p>
          <a:p>
            <a:pPr marL="174708" indent="-174708">
              <a:buFontTx/>
              <a:buChar char="-"/>
            </a:pPr>
            <a:r>
              <a:rPr lang="en-US" i="0" baseline="0" dirty="0" smtClean="0"/>
              <a:t>Climate adaptation and resilience</a:t>
            </a:r>
          </a:p>
          <a:p>
            <a:pPr marL="174708" indent="-174708">
              <a:buFontTx/>
              <a:buChar char="-"/>
            </a:pPr>
            <a:r>
              <a:rPr lang="en-US" i="0" baseline="0" dirty="0" smtClean="0"/>
              <a:t>Traditional safety measures like crashes</a:t>
            </a:r>
          </a:p>
          <a:p>
            <a:pPr marL="174708" indent="-174708">
              <a:buFontTx/>
              <a:buChar char="-"/>
            </a:pPr>
            <a:endParaRPr lang="en-US" i="0" baseline="0" dirty="0" smtClean="0"/>
          </a:p>
          <a:p>
            <a:pPr marL="174708" indent="-174708">
              <a:buFontTx/>
              <a:buChar char="-"/>
            </a:pPr>
            <a:r>
              <a:rPr lang="en-US" dirty="0" smtClean="0">
                <a:hlinkClick r:id="rId3"/>
              </a:rPr>
              <a:t>https://www.oregon.gov/ODOT/Programs/TDD%20Documents/Health-and-Transportation-2016-Status-Report.pdf</a:t>
            </a:r>
            <a:endParaRPr lang="en-US" i="1" baseline="0" dirty="0" smtClean="0"/>
          </a:p>
          <a:p>
            <a:pPr marL="174708" indent="-174708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775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HIA Focus</a:t>
            </a:r>
            <a:r>
              <a:rPr lang="en-US" baseline="0" dirty="0" smtClean="0"/>
              <a:t> Areas</a:t>
            </a:r>
            <a:endParaRPr lang="en-US" dirty="0" smtClean="0"/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 smtClean="0"/>
              <a:t>Transportation Safety: focuses on safeguarding transportation users and the communities that the systems travel through, along with fostering a culture of transportation safety in Minnesota; 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 smtClean="0"/>
              <a:t>Healthy Communities: examines fiscally responsible decision making that respects and complements the natural, cultural, social and economic context; and 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 smtClean="0"/>
              <a:t>Critical Connections: addresses how to maintain and improve multimodal transportation connections to help achieve progress in meeting performance measures and to maximize social, economic and environmental benefits.</a:t>
            </a:r>
          </a:p>
          <a:p>
            <a:endParaRPr lang="en-US" dirty="0" smtClean="0"/>
          </a:p>
          <a:p>
            <a:r>
              <a:rPr lang="en-US" dirty="0" smtClean="0"/>
              <a:t>Goals</a:t>
            </a:r>
            <a:r>
              <a:rPr lang="en-US" baseline="0" dirty="0" smtClean="0"/>
              <a:t> of the HIA</a:t>
            </a:r>
          </a:p>
          <a:p>
            <a:pPr marL="232943" indent="-232943">
              <a:buAutoNum type="arabicPeriod"/>
            </a:pPr>
            <a:r>
              <a:rPr lang="en-US" dirty="0" smtClean="0"/>
              <a:t>Participate in the SMTP work groups. </a:t>
            </a:r>
          </a:p>
          <a:p>
            <a:pPr marL="232943" indent="-232943">
              <a:buAutoNum type="arabicPeriod"/>
            </a:pPr>
            <a:r>
              <a:rPr lang="en-US" dirty="0" smtClean="0"/>
              <a:t>Assess selected objectives and strategies for connections to health.</a:t>
            </a:r>
          </a:p>
          <a:p>
            <a:pPr marL="232943" indent="-232943">
              <a:buAutoNum type="arabicPeriod"/>
            </a:pPr>
            <a:r>
              <a:rPr lang="en-US" dirty="0" smtClean="0"/>
              <a:t>Provide recommendations to maximize health benefits and minimize health risks.</a:t>
            </a:r>
          </a:p>
          <a:p>
            <a:pPr marL="232943" indent="-232943">
              <a:buAutoNum type="arabicPeriod"/>
            </a:pPr>
            <a:r>
              <a:rPr lang="en-US" dirty="0" smtClean="0"/>
              <a:t>Demonstrate the value and feasibility of a </a:t>
            </a:r>
            <a:r>
              <a:rPr lang="en-US" dirty="0" err="1" smtClean="0"/>
              <a:t>HiAP</a:t>
            </a:r>
            <a:r>
              <a:rPr lang="en-US" dirty="0" smtClean="0"/>
              <a:t> approach.</a:t>
            </a:r>
          </a:p>
          <a:p>
            <a:pPr marL="232943" indent="-232943">
              <a:buAutoNum type="arabicPeriod"/>
            </a:pPr>
            <a:r>
              <a:rPr lang="en-US" dirty="0" smtClean="0"/>
              <a:t>Build capacity among MnDOT staff to conduct and use HIA </a:t>
            </a:r>
            <a:r>
              <a:rPr lang="en-US" smtClean="0"/>
              <a:t>findings.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774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widespread adoption of connected and automated vehicles will transform the future of transportation, commerce, mobility, workforce, land-use, public health, and safety. </a:t>
            </a:r>
          </a:p>
          <a:p>
            <a:endParaRPr lang="en-US" dirty="0" smtClean="0"/>
          </a:p>
          <a:p>
            <a:r>
              <a:rPr lang="en-US" dirty="0" smtClean="0"/>
              <a:t>We also take about “Healthy Communities” in Minnesota</a:t>
            </a:r>
            <a:r>
              <a:rPr lang="en-US" baseline="0" dirty="0" smtClean="0"/>
              <a:t> GO/SMTP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303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6530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1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nl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7"/>
            <a:ext cx="9144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enter the slideshow title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5387789"/>
            <a:ext cx="9144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2" y="5644884"/>
            <a:ext cx="4940300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 smtClean="0"/>
              <a:t>Firstname</a:t>
            </a:r>
            <a:r>
              <a:rPr lang="en-US" sz="1800" dirty="0" smtClean="0"/>
              <a:t> </a:t>
            </a:r>
            <a:r>
              <a:rPr lang="en-US" sz="1800" dirty="0" err="1" smtClean="0"/>
              <a:t>Lastname</a:t>
            </a:r>
            <a:r>
              <a:rPr lang="en-US" sz="1800" dirty="0" smtClean="0"/>
              <a:t> | Job Title</a:t>
            </a:r>
          </a:p>
          <a:p>
            <a:r>
              <a:rPr lang="en-US" sz="1800" dirty="0" smtClean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7ED242C-24FB-43A0-BCB6-43756FC812F6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Optional Tagline Goes Here </a:t>
            </a:r>
            <a:r>
              <a:rPr lang="en-US" dirty="0" smtClean="0">
                <a:solidFill>
                  <a:schemeClr val="accent1"/>
                </a:solidFill>
              </a:rPr>
              <a:t>|</a:t>
            </a:r>
            <a:r>
              <a:rPr lang="en-US" dirty="0" smtClean="0"/>
              <a:t> mndot.gov/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9638" y="1842964"/>
            <a:ext cx="5324726" cy="63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89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9144000" cy="5638802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4262718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685783" indent="-228594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2500">
                <a:solidFill>
                  <a:schemeClr val="bg1"/>
                </a:solidFill>
              </a:defRPr>
            </a:lvl1pPr>
            <a:lvl2pPr marL="1142971" indent="-228594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160" indent="-228594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349" indent="-228594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537" indent="-228594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8677-C648-465D-82CD-E88587B4845D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23397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9144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4262718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685783" indent="-228594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 marL="1142971" indent="-228594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 marL="1600160" indent="-228594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 marL="2057349" indent="-228594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 marL="2514537" indent="-228594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D07D7-46FB-4D7C-9C8F-0C340D091257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48801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/>
          <a:p>
            <a:fld id="{66C283A4-7960-4BFD-B3A5-A2CC5BB2A473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765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981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25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868D85E-9AAE-43DE-B77A-6CCC9C16CBEC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50" y="6356353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70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/>
          </p:nvPr>
        </p:nvSpPr>
        <p:spPr>
          <a:xfrm>
            <a:off x="628651" y="1366346"/>
            <a:ext cx="4676215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987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>
          <a:xfrm>
            <a:off x="628651" y="1366346"/>
            <a:ext cx="4676215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0"/>
          </p:nvPr>
        </p:nvSpPr>
        <p:spPr>
          <a:xfrm>
            <a:off x="628651" y="1366346"/>
            <a:ext cx="4676215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868D85E-9AAE-43DE-B77A-6CCC9C16CBEC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50" y="6356353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90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981899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36290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Job Title</a:t>
            </a:r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734633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66173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Job Title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864516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96056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Job Title</a:t>
            </a: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994399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25939" y="4341161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Job Title</a:t>
            </a:r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B2D6-5DF4-4264-A4A1-7D3EAF38D255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80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ogo Only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7"/>
            <a:ext cx="9144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enter the slideshow title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5387789"/>
            <a:ext cx="9144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2" y="5644884"/>
            <a:ext cx="4940300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 smtClean="0"/>
              <a:t>Firstname</a:t>
            </a:r>
            <a:r>
              <a:rPr lang="en-US" sz="1800" dirty="0" smtClean="0"/>
              <a:t> </a:t>
            </a:r>
            <a:r>
              <a:rPr lang="en-US" sz="1800" dirty="0" err="1" smtClean="0"/>
              <a:t>Lastname</a:t>
            </a:r>
            <a:r>
              <a:rPr lang="en-US" sz="1800" dirty="0" smtClean="0"/>
              <a:t> | Job Title</a:t>
            </a:r>
          </a:p>
          <a:p>
            <a:r>
              <a:rPr lang="en-US" sz="1800" dirty="0" smtClean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7ED242C-24FB-43A0-BCB6-43756FC812F6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Optional Tagline Goes Here </a:t>
            </a:r>
            <a:r>
              <a:rPr lang="en-US" dirty="0" smtClean="0">
                <a:solidFill>
                  <a:schemeClr val="accent1"/>
                </a:solidFill>
              </a:rPr>
              <a:t>|</a:t>
            </a:r>
            <a:r>
              <a:rPr lang="en-US" dirty="0" smtClean="0"/>
              <a:t> mndot.gov/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5233" y="2118359"/>
            <a:ext cx="5843117" cy="69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19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179611" y="1964392"/>
            <a:ext cx="1749143" cy="190047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01920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Job Title</a:t>
            </a:r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3618406" y="1964392"/>
            <a:ext cx="1738398" cy="190047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3534177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Job Title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050663" y="1964392"/>
            <a:ext cx="1738398" cy="190047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966435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Job Title</a:t>
            </a:r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B2D6-5DF4-4264-A4A1-7D3EAF38D255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24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Whi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981899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36290" y="4345149"/>
            <a:ext cx="1906858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734633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66173" y="4345147"/>
            <a:ext cx="1906858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864516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96056" y="4345147"/>
            <a:ext cx="1906858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994399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25939" y="4341161"/>
            <a:ext cx="1906858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EEDC6-36CA-4209-B482-2ED76AA0BF08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646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Gray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50" y="1674774"/>
            <a:ext cx="1394107" cy="153485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1674775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04750" y="3939365"/>
            <a:ext cx="1394107" cy="153484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157413" y="3939364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5" y="1674775"/>
            <a:ext cx="1394107" cy="153485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1674775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4649855" y="3939365"/>
            <a:ext cx="1394107" cy="153484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2517" y="3939363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79626-CE5A-4834-975C-E7305BA2E281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256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50" y="1674774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1674775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04750" y="3939364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157413" y="3939364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5" y="1674774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1674775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4649855" y="3939364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2517" y="3939363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FB38-58F3-410A-8DA4-4B706967601F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69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Duo Gray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2571731"/>
            <a:ext cx="1528763" cy="16345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279333" y="25717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5" y="2571731"/>
            <a:ext cx="1552662" cy="16345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385397" y="25717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19661-29C3-4FE0-9FC3-375A85A42C46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532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2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50" y="2800331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28003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5" y="2800331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28003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189" indent="0">
              <a:buFont typeface="Arial" panose="020B0604020202020204" pitchFamily="34" charset="0"/>
              <a:buNone/>
              <a:defRPr sz="1800"/>
            </a:lvl2pPr>
            <a:lvl3pPr marL="914377" indent="0">
              <a:buFont typeface="Arial" panose="020B0604020202020204" pitchFamily="34" charset="0"/>
              <a:buNone/>
              <a:defRPr sz="1800"/>
            </a:lvl3pPr>
            <a:lvl4pPr marL="1371566" indent="0">
              <a:buFont typeface="Arial" panose="020B0604020202020204" pitchFamily="34" charset="0"/>
              <a:buNone/>
              <a:defRPr sz="1800"/>
            </a:lvl4pPr>
            <a:lvl5pPr marL="1828754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E0EA-2D80-452F-9963-33FA7A36BC09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812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Re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9144000" cy="1219200"/>
          </a:xfrm>
          <a:solidFill>
            <a:srgbClr val="003865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9144000" cy="6857998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ack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9144000" cy="1219200"/>
          </a:xfrm>
          <a:solidFill>
            <a:srgbClr val="0D0D0D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9144000" cy="6857999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88730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u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0"/>
            <a:ext cx="9144000" cy="1219200"/>
          </a:xfrm>
          <a:solidFill>
            <a:srgbClr val="78BE21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9144000" cy="6857999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- Gray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Code Demo (Click to Edit)</a:t>
            </a:r>
            <a:endParaRPr lang="en-US" dirty="0"/>
          </a:p>
        </p:txBody>
      </p:sp>
      <p:sp>
        <p:nvSpPr>
          <p:cNvPr id="10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1524000" y="2233263"/>
            <a:ext cx="6096000" cy="2966751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61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3477837"/>
            <a:ext cx="9144000" cy="1295182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enter the slideshow title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4773022"/>
            <a:ext cx="9144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2" y="5041204"/>
            <a:ext cx="4940300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baseline="0"/>
            </a:lvl1pPr>
          </a:lstStyle>
          <a:p>
            <a:r>
              <a:rPr lang="en-US" sz="1800" dirty="0" err="1" smtClean="0"/>
              <a:t>Firstname</a:t>
            </a:r>
            <a:r>
              <a:rPr lang="en-US" sz="1800" dirty="0" smtClean="0"/>
              <a:t> </a:t>
            </a:r>
            <a:r>
              <a:rPr lang="en-US" sz="1800" dirty="0" err="1" smtClean="0"/>
              <a:t>Lastname</a:t>
            </a:r>
            <a:r>
              <a:rPr lang="en-US" sz="1800" dirty="0" smtClean="0"/>
              <a:t> | Job Title</a:t>
            </a:r>
          </a:p>
          <a:p>
            <a:r>
              <a:rPr lang="en-US" sz="1800" dirty="0" smtClean="0"/>
              <a:t>Date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172" y="6138335"/>
            <a:ext cx="4190735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mndot.gov/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9144000" cy="338073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pic>
        <p:nvPicPr>
          <p:cNvPr id="8" name="MN.IT Services Logo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553" y="6089345"/>
            <a:ext cx="3109319" cy="36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24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Code Demo (Click to Edit)</a:t>
            </a:r>
            <a:endParaRPr lang="en-US" dirty="0"/>
          </a:p>
        </p:txBody>
      </p:sp>
      <p:sp>
        <p:nvSpPr>
          <p:cNvPr id="14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1524000" y="2233263"/>
            <a:ext cx="6096000" cy="2966751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table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512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4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3" y="3211516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2590" y="504859"/>
            <a:ext cx="5127715" cy="3847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340608" y="1043181"/>
            <a:ext cx="5519698" cy="42237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insert screenshot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601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094" y="1574940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1735810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insert screenshot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91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Horizont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611924" y="287066"/>
            <a:ext cx="2641445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983" y="3211516"/>
            <a:ext cx="2641387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2590" y="504858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2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insert screenshot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1" y="6356353"/>
            <a:ext cx="1018943" cy="365125"/>
          </a:xfrm>
        </p:spPr>
        <p:txBody>
          <a:bodyPr/>
          <a:lstStyle/>
          <a:p>
            <a:fld id="{5D76A200-3168-4D33-A718-3974884CE863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7418350" y="6356353"/>
            <a:ext cx="1097001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037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Vertic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921" y="1365206"/>
            <a:ext cx="7916772" cy="1567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094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4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insert screenshot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29056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4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3" y="3211516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4" name="Picture 13" descr="Compute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4639" y="434837"/>
            <a:ext cx="5121496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2" y="691885"/>
            <a:ext cx="4725590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insert screenshot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52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4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3" y="3211516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2590" y="504858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2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insert screenshot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326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21" y="1365206"/>
            <a:ext cx="7916772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094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4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insert screenshot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028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 userDrawn="1"/>
        </p:nvSpPr>
        <p:spPr>
          <a:xfrm>
            <a:off x="650165" y="601818"/>
            <a:ext cx="78867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040802" y="1438510"/>
            <a:ext cx="7116184" cy="2219093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“Click to edit quote.”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0802" y="4126419"/>
            <a:ext cx="7116184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- Click to edit name or subtext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966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1"/>
          <p:cNvSpPr/>
          <p:nvPr userDrawn="1"/>
        </p:nvSpPr>
        <p:spPr>
          <a:xfrm>
            <a:off x="650165" y="601818"/>
            <a:ext cx="78867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040802" y="1438510"/>
            <a:ext cx="7116184" cy="2219093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“Click to edit quote.”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0802" y="4126419"/>
            <a:ext cx="7116184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- Click to edit name or subtext</a:t>
            </a:r>
            <a:endParaRPr lang="en-US" dirty="0"/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41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12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628650" y="1335089"/>
            <a:ext cx="7886700" cy="4841875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8C9B-0587-4A1E-9E03-E4C9FE222F08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79964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Black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9968" y="685800"/>
            <a:ext cx="4114800" cy="3959352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341504" algn="l"/>
                <a:tab pos="3770219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3B6E0-E413-4EA2-9B23-AF69A1623F89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25839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Multiple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67199" y="912530"/>
            <a:ext cx="3519141" cy="340343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158613" y="524007"/>
            <a:ext cx="1616475" cy="1521646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Second Point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667369" y="3298351"/>
            <a:ext cx="1978484" cy="1916747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Third Point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8A7556-21FA-4204-9DD6-1F6FDEC2C796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00421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ack Box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4608" y="1609867"/>
            <a:ext cx="5694788" cy="3638266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1000"/>
              </a:spcAft>
              <a:tabLst>
                <a:tab pos="3770219" algn="l"/>
              </a:tabLst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Quote or </a:t>
            </a:r>
            <a:br>
              <a:rPr lang="en-US" dirty="0" smtClean="0"/>
            </a:br>
            <a:r>
              <a:rPr lang="en-US" dirty="0" smtClean="0"/>
              <a:t>Statement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B49D9C-C4C1-46A9-AED8-599F8B47287F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7176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389686"/>
            <a:ext cx="7886700" cy="1340989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Quote or Statement</a:t>
            </a:r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2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Make a secondary statement here.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94F804-653A-41F1-A565-1098D9DEB37A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537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olid Light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389686"/>
            <a:ext cx="9144000" cy="1340989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Quote or Statement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2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Make a secondary statement here.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A75E6-E45B-4C5D-981E-7C8ED0C72F5D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915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edit background picture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389686"/>
            <a:ext cx="7886700" cy="1340989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Quote or Statement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2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Make a secondary statement here.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B25D9D-5365-41CD-BF43-4FFFCBF4BBDA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26053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68104" y="624469"/>
            <a:ext cx="3898746" cy="400849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title.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54100" y="0"/>
            <a:ext cx="2989660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9999" i="0"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C894EF-7DC0-4B7C-83F8-29D989AA60F6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44732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27409" y="1090051"/>
            <a:ext cx="3898746" cy="3996299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title.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54100" y="0"/>
            <a:ext cx="2989660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9999" i="0"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8DBCF0-11C3-4F19-90D9-2EE7F00784FE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211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212736"/>
            <a:ext cx="7886700" cy="1472163"/>
          </a:xfrm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3684897"/>
            <a:ext cx="78867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firstname.lastname@state.mn.us</a:t>
            </a:r>
          </a:p>
          <a:p>
            <a:pPr lvl="0"/>
            <a:r>
              <a:rPr lang="en-US" dirty="0" smtClean="0"/>
              <a:t>555-555-5555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94F804-653A-41F1-A565-1098D9DEB37A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2754" y="825690"/>
            <a:ext cx="3858492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63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 Solid Light Background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651380"/>
            <a:ext cx="9144000" cy="1733266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219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3521123"/>
            <a:ext cx="78867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Firstname</a:t>
            </a:r>
            <a:r>
              <a:rPr lang="en-US" dirty="0" smtClean="0"/>
              <a:t>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0"/>
            <a:r>
              <a:rPr lang="en-US" dirty="0" smtClean="0"/>
              <a:t>firstname.lastname@state.mn.us</a:t>
            </a:r>
          </a:p>
          <a:p>
            <a:pPr lvl="0"/>
            <a:r>
              <a:rPr lang="en-US" dirty="0" smtClean="0"/>
              <a:t>555-555-5555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6A75E6-E45B-4C5D-981E-7C8ED0C72F5D}" type="datetime1">
              <a:rPr lang="en-US" smtClean="0"/>
              <a:pPr/>
              <a:t>8/19/2019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>
                <a:solidFill>
                  <a:schemeClr val="tx2"/>
                </a:solidFill>
              </a:rPr>
              <a:t>mndot.gov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2754" y="704087"/>
            <a:ext cx="3858492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7"/>
            <a:ext cx="9144000" cy="119922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section title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5387789"/>
            <a:ext cx="9144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2" y="5644884"/>
            <a:ext cx="4940300" cy="44097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r>
              <a:rPr lang="en-US" sz="1800" dirty="0" err="1" smtClean="0"/>
              <a:t>Firstname</a:t>
            </a:r>
            <a:r>
              <a:rPr lang="en-US" sz="1800" dirty="0" smtClean="0"/>
              <a:t> </a:t>
            </a:r>
            <a:r>
              <a:rPr lang="en-US" sz="1800" dirty="0" err="1" smtClean="0"/>
              <a:t>Lastname</a:t>
            </a:r>
            <a:r>
              <a:rPr lang="en-US" sz="1800" dirty="0" smtClean="0"/>
              <a:t> | Job 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789113"/>
            <a:ext cx="9144000" cy="2298700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8CA1A9B-139F-4606-AD0A-F3253110DAE5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MN.IT Services Logo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8938" y="812678"/>
            <a:ext cx="3109319" cy="36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5022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32499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7"/>
            <a:ext cx="3736086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9536" y="1594627"/>
            <a:ext cx="3845814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610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35281"/>
            <a:ext cx="7886700" cy="4841682"/>
          </a:xfrm>
          <a:solidFill>
            <a:schemeClr val="bg1"/>
          </a:solidFill>
        </p:spPr>
        <p:txBody>
          <a:bodyPr lIns="228600" tIns="548640" rIns="274320"/>
          <a:lstStyle>
            <a:lvl1pPr marL="342891" indent="-342891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/>
            </a:lvl1pPr>
            <a:lvl2pPr marL="800080" indent="-342891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/>
            </a:lvl2pPr>
            <a:lvl3pPr marL="1200121" indent="-285744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3pPr>
            <a:lvl4pPr marL="1657309" indent="-285744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4pPr>
            <a:lvl5pPr marL="2114498" indent="-285744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8C9B-0587-4A1E-9E03-E4C9FE222F08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48584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7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94627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A5BA-A5F9-4138-9E4B-FFD626F6437A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mndot.gov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80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68C556E-7101-4471-A958-3911E20944AB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Optional Tagline Goes Here </a:t>
            </a:r>
            <a:r>
              <a:rPr lang="en-US" dirty="0" smtClean="0">
                <a:solidFill>
                  <a:schemeClr val="accent1"/>
                </a:solidFill>
              </a:rPr>
              <a:t>|</a:t>
            </a:r>
            <a:r>
              <a:rPr lang="en-US" dirty="0" smtClean="0"/>
              <a:t> mn.gov/</a:t>
            </a:r>
            <a:r>
              <a:rPr lang="en-US" dirty="0" err="1" smtClean="0"/>
              <a:t>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50" y="6356353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99" r:id="rId2"/>
    <p:sldLayoutId id="2147483787" r:id="rId3"/>
    <p:sldLayoutId id="2147483795" r:id="rId4"/>
    <p:sldLayoutId id="2147483711" r:id="rId5"/>
    <p:sldLayoutId id="2147483712" r:id="rId6"/>
    <p:sldLayoutId id="2147483790" r:id="rId7"/>
    <p:sldLayoutId id="2147483789" r:id="rId8"/>
    <p:sldLayoutId id="2147483714" r:id="rId9"/>
    <p:sldLayoutId id="2147483738" r:id="rId10"/>
    <p:sldLayoutId id="2147483739" r:id="rId11"/>
    <p:sldLayoutId id="2147483780" r:id="rId12"/>
    <p:sldLayoutId id="2147483773" r:id="rId13"/>
    <p:sldLayoutId id="2147483800" r:id="rId14"/>
    <p:sldLayoutId id="2147483688" r:id="rId15"/>
    <p:sldLayoutId id="2147483801" r:id="rId16"/>
    <p:sldLayoutId id="2147483802" r:id="rId17"/>
    <p:sldLayoutId id="2147483803" r:id="rId18"/>
    <p:sldLayoutId id="2147483744" r:id="rId19"/>
    <p:sldLayoutId id="2147483793" r:id="rId20"/>
    <p:sldLayoutId id="2147483772" r:id="rId21"/>
    <p:sldLayoutId id="2147483767" r:id="rId22"/>
    <p:sldLayoutId id="2147483769" r:id="rId23"/>
    <p:sldLayoutId id="2147483771" r:id="rId24"/>
    <p:sldLayoutId id="2147483770" r:id="rId25"/>
    <p:sldLayoutId id="2147483732" r:id="rId26"/>
    <p:sldLayoutId id="2147483794" r:id="rId27"/>
    <p:sldLayoutId id="2147483733" r:id="rId28"/>
    <p:sldLayoutId id="2147483747" r:id="rId29"/>
    <p:sldLayoutId id="2147483818" r:id="rId30"/>
    <p:sldLayoutId id="2147483805" r:id="rId31"/>
    <p:sldLayoutId id="2147483806" r:id="rId32"/>
    <p:sldLayoutId id="2147483750" r:id="rId33"/>
    <p:sldLayoutId id="2147483765" r:id="rId34"/>
    <p:sldLayoutId id="2147483781" r:id="rId35"/>
    <p:sldLayoutId id="2147483809" r:id="rId36"/>
    <p:sldLayoutId id="2147483808" r:id="rId37"/>
    <p:sldLayoutId id="2147483807" r:id="rId38"/>
    <p:sldLayoutId id="2147483819" r:id="rId39"/>
    <p:sldLayoutId id="2147483754" r:id="rId40"/>
    <p:sldLayoutId id="2147483755" r:id="rId41"/>
    <p:sldLayoutId id="2147483759" r:id="rId42"/>
    <p:sldLayoutId id="2147483753" r:id="rId43"/>
    <p:sldLayoutId id="2147483763" r:id="rId44"/>
    <p:sldLayoutId id="2147483762" r:id="rId45"/>
    <p:sldLayoutId id="2147483758" r:id="rId46"/>
    <p:sldLayoutId id="2147483756" r:id="rId47"/>
    <p:sldLayoutId id="2147483798" r:id="rId48"/>
    <p:sldLayoutId id="2147483797" r:id="rId49"/>
  </p:sldLayoutIdLst>
  <p:timing>
    <p:tnLst>
      <p:par>
        <p:cTn id="1" dur="indefinite" restart="never" nodeType="tmRoot"/>
      </p:par>
    </p:tnLst>
  </p:timing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.state.mn.us/sustainability/" TargetMode="External"/><Relationship Id="rId2" Type="http://schemas.openxmlformats.org/officeDocument/2006/relationships/hyperlink" Target="mailto:Jeffrey.meek@state.mn.us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ransportation.gov/mission/health/Multimodal-Access-to-Public-Transportation" TargetMode="External"/><Relationship Id="rId13" Type="http://schemas.openxmlformats.org/officeDocument/2006/relationships/hyperlink" Target="https://www.transportation.gov/mission/health/high-occupancy-vehicle-lanes" TargetMode="External"/><Relationship Id="rId18" Type="http://schemas.openxmlformats.org/officeDocument/2006/relationships/hyperlink" Target="https://www.transportation.gov/mission/health/encourage-and-promote-safe-bicycling-and-walking" TargetMode="External"/><Relationship Id="rId26" Type="http://schemas.openxmlformats.org/officeDocument/2006/relationships/hyperlink" Target="https://www.transportation.gov/mission/health/strengthen-helmet-laws" TargetMode="External"/><Relationship Id="rId3" Type="http://schemas.openxmlformats.org/officeDocument/2006/relationships/hyperlink" Target="https://www.transportation.gov/mission/health/built-environment-strategies-to-deter-crime" TargetMode="External"/><Relationship Id="rId21" Type="http://schemas.openxmlformats.org/officeDocument/2006/relationships/hyperlink" Target="https://www.transportation.gov/mission/health/Expand-and-Improve-Bicycle-and-Pedestrian-Infrastructure" TargetMode="External"/><Relationship Id="rId7" Type="http://schemas.openxmlformats.org/officeDocument/2006/relationships/hyperlink" Target="https://www.transportation.gov/mission/health/health-impact-assessment" TargetMode="External"/><Relationship Id="rId12" Type="http://schemas.openxmlformats.org/officeDocument/2006/relationships/hyperlink" Target="https://www.transportation.gov/mission/health/complete-streets" TargetMode="External"/><Relationship Id="rId17" Type="http://schemas.openxmlformats.org/officeDocument/2006/relationships/hyperlink" Target="https://www.transportation.gov/mission/health/Rural-Public-Transportation-Systems" TargetMode="External"/><Relationship Id="rId25" Type="http://schemas.openxmlformats.org/officeDocument/2006/relationships/hyperlink" Target="https://www.transportation.gov/mission/health/Integrate-Health-and-Transportation-Planning" TargetMode="External"/><Relationship Id="rId2" Type="http://schemas.openxmlformats.org/officeDocument/2006/relationships/notesSlide" Target="../notesSlides/notesSlide4.xml"/><Relationship Id="rId16" Type="http://schemas.openxmlformats.org/officeDocument/2006/relationships/hyperlink" Target="https://www.transportation.gov/mission/health/Impaired-Driving-Laws-Enforcement-and-Prevention" TargetMode="External"/><Relationship Id="rId20" Type="http://schemas.openxmlformats.org/officeDocument/2006/relationships/hyperlink" Target="https://www.transportation.gov/mission/health/Safe-Routes-to-School-Programs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transportation.gov/mission/health/Child-Passenger-Safety-laws-child-safety-seat-distribution-programs-education-and-enhanced-enforcement" TargetMode="External"/><Relationship Id="rId11" Type="http://schemas.openxmlformats.org/officeDocument/2006/relationships/hyperlink" Target="https://www.transportation.gov/mission/health/promoting-connectivity" TargetMode="External"/><Relationship Id="rId24" Type="http://schemas.openxmlformats.org/officeDocument/2006/relationships/hyperlink" Target="https://www.transportation.gov/mission/health/expand-public-transportation-systems-and-offer-incentives" TargetMode="External"/><Relationship Id="rId5" Type="http://schemas.openxmlformats.org/officeDocument/2006/relationships/hyperlink" Target="https://www.transportation.gov/mission/health/In-vehicle-Performance-Monitoring-and-Feedback" TargetMode="External"/><Relationship Id="rId15" Type="http://schemas.openxmlformats.org/officeDocument/2006/relationships/hyperlink" Target="https://www.transportation.gov/mission/health/distracted-driving-laws-education-and-enforcement" TargetMode="External"/><Relationship Id="rId23" Type="http://schemas.openxmlformats.org/officeDocument/2006/relationships/hyperlink" Target="https://www.transportation.gov/mission/health/seat-belt-laws" TargetMode="External"/><Relationship Id="rId10" Type="http://schemas.openxmlformats.org/officeDocument/2006/relationships/hyperlink" Target="https://www.transportation.gov/mission/health/health-performance-metrics" TargetMode="External"/><Relationship Id="rId19" Type="http://schemas.openxmlformats.org/officeDocument/2006/relationships/hyperlink" Target="https://www.transportation.gov/mission/health/improve-road-safety" TargetMode="External"/><Relationship Id="rId4" Type="http://schemas.openxmlformats.org/officeDocument/2006/relationships/hyperlink" Target="https://www.transportation.gov/mission/health/graduated-driver-licensing-systems" TargetMode="External"/><Relationship Id="rId9" Type="http://schemas.openxmlformats.org/officeDocument/2006/relationships/hyperlink" Target="https://www.transportation.gov/mission/health/clean-freight" TargetMode="External"/><Relationship Id="rId14" Type="http://schemas.openxmlformats.org/officeDocument/2006/relationships/hyperlink" Target="https://www.transportation.gov/mission/health/ride-sharing-programs" TargetMode="External"/><Relationship Id="rId22" Type="http://schemas.openxmlformats.org/officeDocument/2006/relationships/hyperlink" Target="https://www.transportation.gov/mission/health/improve-vehicles-and-fuels" TargetMode="External"/><Relationship Id="rId27" Type="http://schemas.openxmlformats.org/officeDocument/2006/relationships/hyperlink" Target="https://www.transportation.gov/mission/health/Traffic-Calming-to-Slow-Vehicle-Speed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health.state.mn.us/communities/environment/hia/docs/mndothiafinalreport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3477839"/>
            <a:ext cx="9144000" cy="129518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Sustainability and Public Health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992981" y="4998341"/>
            <a:ext cx="7158038" cy="1097128"/>
          </a:xfrm>
        </p:spPr>
        <p:txBody>
          <a:bodyPr>
            <a:normAutofit/>
          </a:bodyPr>
          <a:lstStyle/>
          <a:p>
            <a:r>
              <a:rPr lang="en-US" dirty="0" smtClean="0"/>
              <a:t>MnDOT – OSPH Work Plan Development</a:t>
            </a:r>
            <a:br>
              <a:rPr lang="en-US" dirty="0" smtClean="0"/>
            </a:br>
            <a:r>
              <a:rPr lang="en-US" dirty="0" smtClean="0"/>
              <a:t>Summer 2019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7363" y="0"/>
            <a:ext cx="4016317" cy="345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48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200" b="1" dirty="0"/>
              <a:t>Office of Sustainability </a:t>
            </a:r>
            <a:r>
              <a:rPr lang="en-US" sz="3200" b="1" dirty="0" smtClean="0"/>
              <a:t>and </a:t>
            </a:r>
            <a:r>
              <a:rPr lang="en-US" sz="3200" b="1" dirty="0"/>
              <a:t>Public </a:t>
            </a:r>
            <a:r>
              <a:rPr lang="en-US" sz="3200" b="1" dirty="0" smtClean="0"/>
              <a:t>Health</a:t>
            </a:r>
          </a:p>
          <a:p>
            <a:pPr marL="0" indent="0" algn="ctr">
              <a:buNone/>
            </a:pPr>
            <a:r>
              <a:rPr lang="en-US" dirty="0" smtClean="0"/>
              <a:t>Jeffrey Meek</a:t>
            </a:r>
          </a:p>
          <a:p>
            <a:pPr marL="0" indent="0" algn="ctr">
              <a:buNone/>
            </a:pPr>
            <a:r>
              <a:rPr lang="en-US" sz="2400" dirty="0">
                <a:hlinkClick r:id="rId2"/>
              </a:rPr>
              <a:t>j</a:t>
            </a:r>
            <a:r>
              <a:rPr lang="en-US" sz="2400" dirty="0" smtClean="0">
                <a:hlinkClick r:id="rId2"/>
              </a:rPr>
              <a:t>effrey.meek@state.mn.us</a:t>
            </a:r>
            <a:endParaRPr lang="en-US" sz="2400" dirty="0" smtClean="0"/>
          </a:p>
          <a:p>
            <a:pPr marL="0" indent="0" algn="ctr">
              <a:buNone/>
            </a:pPr>
            <a:r>
              <a:rPr lang="en-US" sz="2400" dirty="0" smtClean="0"/>
              <a:t>651-366-4263 </a:t>
            </a:r>
          </a:p>
          <a:p>
            <a:pPr marL="0" indent="0" algn="ctr">
              <a:buNone/>
            </a:pPr>
            <a:r>
              <a:rPr lang="en-US" sz="2400" dirty="0" smtClean="0">
                <a:hlinkClick r:id="rId3"/>
              </a:rPr>
              <a:t>www.dot.state.mn.us/sustainability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30660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1460500"/>
            <a:ext cx="8648700" cy="4895853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/>
              <a:t>What </a:t>
            </a:r>
            <a:r>
              <a:rPr lang="en-US" sz="3600" dirty="0"/>
              <a:t>comes to mind when you think about </a:t>
            </a:r>
            <a:r>
              <a:rPr lang="en-US" sz="3600" dirty="0" smtClean="0"/>
              <a:t>people’s </a:t>
            </a:r>
            <a:r>
              <a:rPr lang="en-US" sz="3600" dirty="0"/>
              <a:t>health and transportation?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5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1460500"/>
            <a:ext cx="8648700" cy="4895853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/>
              <a:t>How </a:t>
            </a:r>
            <a:r>
              <a:rPr lang="en-US" sz="3600" dirty="0"/>
              <a:t>does transportation affect public health (positively or negatively</a:t>
            </a:r>
            <a:r>
              <a:rPr lang="en-US" sz="3600" dirty="0" smtClean="0"/>
              <a:t>) for people?</a:t>
            </a:r>
            <a:endParaRPr lang="en-US" sz="3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02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1460500"/>
            <a:ext cx="8648700" cy="4895853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/>
              <a:t>What </a:t>
            </a:r>
            <a:r>
              <a:rPr lang="en-US" sz="3600" dirty="0"/>
              <a:t>would a transportation system that supports/promotes public health look like to you?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68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49" y="1460500"/>
            <a:ext cx="8765721" cy="4895853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en-US" sz="3600" dirty="0"/>
              <a:t>Are there things that MnDOT is already doing to support public health and healthy communities</a:t>
            </a:r>
            <a:r>
              <a:rPr lang="en-US" sz="3600" dirty="0" smtClean="0"/>
              <a:t>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96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49" y="1460500"/>
            <a:ext cx="8765721" cy="4895853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en-US" sz="3600" dirty="0" smtClean="0"/>
              <a:t>What work does your organization do that MnDOT can learn from?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65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49" y="1460500"/>
            <a:ext cx="8765721" cy="4895853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en-US" sz="3600" dirty="0" smtClean="0"/>
              <a:t>Do you see opportunities for you/your office to promote public health and healthy communities?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97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1460500"/>
            <a:ext cx="8648700" cy="489585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/>
              <a:t>What can our office do to add value/better promote healthier people and healthier communities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11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1460500"/>
            <a:ext cx="8648700" cy="489585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 smtClean="0"/>
              <a:t>What </a:t>
            </a:r>
            <a:r>
              <a:rPr lang="en-US" sz="3600" dirty="0"/>
              <a:t>would be measures of success for how transportation supports and promotes public health?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1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53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MPCA: Life and Breath Report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52143" t="19100" r="12976" b="17830"/>
          <a:stretch/>
        </p:blipFill>
        <p:spPr>
          <a:xfrm>
            <a:off x="4049485" y="1759060"/>
            <a:ext cx="4585608" cy="23319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52976" t="28836" r="19166" b="8095"/>
          <a:stretch/>
        </p:blipFill>
        <p:spPr>
          <a:xfrm>
            <a:off x="4386262" y="4230468"/>
            <a:ext cx="3912054" cy="249101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70114" y="1743749"/>
            <a:ext cx="35596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5-10</a:t>
            </a:r>
            <a:r>
              <a:rPr lang="en-US" dirty="0"/>
              <a:t>% of all residents who died, and </a:t>
            </a:r>
            <a:r>
              <a:rPr lang="en-US" dirty="0" smtClean="0"/>
              <a:t>1-5</a:t>
            </a:r>
            <a:r>
              <a:rPr lang="en-US" dirty="0"/>
              <a:t>% of </a:t>
            </a:r>
            <a:r>
              <a:rPr lang="en-US" dirty="0" smtClean="0"/>
              <a:t>hospital </a:t>
            </a:r>
            <a:r>
              <a:rPr lang="en-US" dirty="0"/>
              <a:t>or emergency room </a:t>
            </a:r>
            <a:r>
              <a:rPr lang="en-US" dirty="0" smtClean="0"/>
              <a:t>visits for </a:t>
            </a:r>
            <a:r>
              <a:rPr lang="en-US" dirty="0"/>
              <a:t>heart and lung problems, </a:t>
            </a:r>
            <a:r>
              <a:rPr lang="en-US" dirty="0" smtClean="0"/>
              <a:t>was partly </a:t>
            </a:r>
            <a:r>
              <a:rPr lang="en-US" dirty="0"/>
              <a:t>because of fine particles in the air or ground-level ozone.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2,000 </a:t>
            </a:r>
            <a:r>
              <a:rPr lang="en-US" dirty="0"/>
              <a:t>to 4,000 deaths, 500 additional hospital stays, and 800 emergency room visits.</a:t>
            </a:r>
          </a:p>
        </p:txBody>
      </p:sp>
    </p:spTree>
    <p:extLst>
      <p:ext uri="{BB962C8B-B14F-4D97-AF65-F5344CB8AC3E}">
        <p14:creationId xmlns:p14="http://schemas.microsoft.com/office/powerpoint/2010/main" val="55510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3865"/>
          </a:solidFill>
        </p:spPr>
        <p:txBody>
          <a:bodyPr/>
          <a:lstStyle/>
          <a:p>
            <a:r>
              <a:rPr lang="en-US" dirty="0" smtClean="0"/>
              <a:t>MnDOT Sustainability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299" y="1594999"/>
            <a:ext cx="4216401" cy="3291376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258" y="4560833"/>
            <a:ext cx="2918481" cy="216064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7495" y="1529683"/>
            <a:ext cx="4325466" cy="19677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7495" y="3540742"/>
            <a:ext cx="4440277" cy="227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10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3865"/>
          </a:solidFill>
        </p:spPr>
        <p:txBody>
          <a:bodyPr/>
          <a:lstStyle/>
          <a:p>
            <a:r>
              <a:rPr lang="en-US" dirty="0" smtClean="0"/>
              <a:t>Health and Transportation - FHWA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1406909"/>
              </p:ext>
            </p:extLst>
          </p:nvPr>
        </p:nvGraphicFramePr>
        <p:xfrm>
          <a:off x="628650" y="1616078"/>
          <a:ext cx="7886700" cy="4740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437"/>
                <a:gridCol w="2351463"/>
                <a:gridCol w="291985"/>
                <a:gridCol w="2336915"/>
                <a:gridCol w="323157"/>
                <a:gridCol w="2305743"/>
              </a:tblGrid>
              <a:tr h="370840">
                <a:tc gridSpan="6"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en-US" dirty="0" smtClean="0"/>
                        <a:t>FHWA Health</a:t>
                      </a:r>
                      <a:r>
                        <a:rPr lang="en-US" baseline="0" dirty="0" smtClean="0"/>
                        <a:t> and Transportation Strategies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Built environment strategies to deter crime</a:t>
                      </a:r>
                      <a:endParaRPr lang="en-US" sz="1500" b="0" i="0" u="sng" strike="noStrike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  <a:t>Graduated driver licensing systems</a:t>
                      </a:r>
                      <a:endParaRPr lang="en-US" sz="1500" b="0" i="0" u="sng" strike="noStrike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5"/>
                        </a:rPr>
                        <a:t>In-vehicle monitoring and feedback</a:t>
                      </a:r>
                      <a:endParaRPr lang="en-US" sz="1500" b="0" i="0" u="sng" strike="noStrike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6"/>
                        </a:rPr>
                        <a:t>Child Passenger Safety laws, child safety seat distribution programs, education and enhanced enforcement</a:t>
                      </a:r>
                      <a:endParaRPr lang="en-US" sz="1500" b="0" i="0" u="sng" strike="noStrike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7"/>
                        </a:rPr>
                        <a:t>Health impact assessment (HIA)</a:t>
                      </a:r>
                      <a:endParaRPr lang="en-US" sz="1500" b="0" i="0" u="sng" strike="noStrike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8"/>
                        </a:rPr>
                        <a:t>Multimodal access to public transportation</a:t>
                      </a:r>
                      <a:endParaRPr lang="en-US" sz="1500" b="0" i="0" u="sng" strike="noStrike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9"/>
                        </a:rPr>
                        <a:t>Clean freight</a:t>
                      </a:r>
                      <a:endParaRPr lang="en-US" sz="1500" b="0" i="0" u="sng" strike="noStrike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10"/>
                        </a:rPr>
                        <a:t>Health performance metrics</a:t>
                      </a:r>
                      <a:endParaRPr lang="en-US" sz="1500" b="0" i="0" u="sng" strike="noStrike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11"/>
                        </a:rPr>
                        <a:t>Promote connectivity</a:t>
                      </a:r>
                      <a:endParaRPr lang="en-US" sz="1500" b="0" i="0" u="sng" strike="noStrike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12"/>
                        </a:rPr>
                        <a:t>Complete Streets</a:t>
                      </a:r>
                      <a:endParaRPr lang="en-US" sz="1500" b="0" i="0" u="sng" strike="noStrike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13"/>
                        </a:rPr>
                        <a:t>High-occupancy vehicle lanes</a:t>
                      </a:r>
                      <a:endParaRPr lang="en-US" sz="1500" b="0" i="0" u="sng" strike="noStrike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14"/>
                        </a:rPr>
                        <a:t>Ride sharing programs</a:t>
                      </a:r>
                      <a:endParaRPr lang="en-US" sz="1500" b="0" i="0" u="sng" strike="noStrike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15"/>
                        </a:rPr>
                        <a:t>Distracted driving</a:t>
                      </a:r>
                      <a:endParaRPr lang="en-US" sz="1500" b="0" i="0" u="sng" strike="noStrike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16"/>
                        </a:rPr>
                        <a:t>Impaired driving laws</a:t>
                      </a:r>
                      <a:endParaRPr lang="en-US" sz="1500" b="0" i="0" u="sng" strike="noStrike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17"/>
                        </a:rPr>
                        <a:t>Rural public transportation systems</a:t>
                      </a:r>
                      <a:endParaRPr lang="en-US" sz="1500" b="0" i="0" u="sng" strike="noStrike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18"/>
                        </a:rPr>
                        <a:t>Encourage and promote safe bicycling and walking</a:t>
                      </a:r>
                      <a:endParaRPr lang="en-US" sz="1500" b="0" i="0" u="sng" strike="noStrike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19"/>
                        </a:rPr>
                        <a:t>Improve roadway safety</a:t>
                      </a:r>
                      <a:endParaRPr lang="en-US" sz="1500" b="0" i="0" u="sng" strike="noStrike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20"/>
                        </a:rPr>
                        <a:t>Safe Routes to School programs</a:t>
                      </a:r>
                      <a:endParaRPr lang="en-US" sz="1500" b="0" i="0" u="sng" strike="noStrike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21"/>
                        </a:rPr>
                        <a:t>Expand bicycle and pedestrian infrastructure</a:t>
                      </a:r>
                      <a:endParaRPr lang="en-US" sz="1500" b="0" i="0" u="sng" strike="noStrike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22"/>
                        </a:rPr>
                        <a:t>Improve vehicles and fuels</a:t>
                      </a:r>
                      <a:endParaRPr lang="en-US" sz="1500" b="0" i="0" u="sng" strike="noStrike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23"/>
                        </a:rPr>
                        <a:t>Seat belt laws</a:t>
                      </a:r>
                      <a:endParaRPr lang="en-US" sz="1500" b="0" i="0" u="sng" strike="noStrike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370840">
                <a:tc rowSpan="2"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/>
                </a:tc>
                <a:tc rowSpan="2"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24"/>
                        </a:rPr>
                        <a:t>Expand public transportation</a:t>
                      </a:r>
                      <a:endParaRPr lang="en-US" sz="1500" b="0" i="0" u="sng" strike="noStrike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 rowSpan="2"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/>
                </a:tc>
                <a:tc rowSpan="2"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25"/>
                        </a:rPr>
                        <a:t>Integrate health and transportation planning</a:t>
                      </a:r>
                      <a:endParaRPr lang="en-US" sz="1500" b="0" i="0" u="sng" strike="noStrike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26"/>
                        </a:rPr>
                        <a:t>Strengthen helmet laws</a:t>
                      </a:r>
                      <a:endParaRPr lang="en-US" sz="1500" b="0" i="0" u="sng" strike="noStrike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buFontTx/>
                        <a:buNone/>
                      </a:pPr>
                      <a:r>
                        <a:rPr lang="en-US" sz="1500" b="0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chemeClr val="accent1"/>
                        </a:buClr>
                        <a:buSzPts val="1100"/>
                        <a:buFontTx/>
                        <a:buNone/>
                      </a:pPr>
                      <a:r>
                        <a:rPr lang="en-US" sz="1500" b="0" i="0" u="sng" strike="noStrike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hlinkClick r:id="rId27"/>
                        </a:rPr>
                        <a:t>Traffic calming to slow vehicle speeds</a:t>
                      </a:r>
                      <a:endParaRPr lang="en-US" sz="1500" b="0" i="0" u="sng" strike="noStrike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708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3865"/>
          </a:solidFill>
        </p:spPr>
        <p:txBody>
          <a:bodyPr/>
          <a:lstStyle/>
          <a:p>
            <a:r>
              <a:rPr lang="en-US" dirty="0"/>
              <a:t>Health and </a:t>
            </a:r>
            <a:r>
              <a:rPr lang="en-US" dirty="0" smtClean="0"/>
              <a:t>Transportation – Other States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4100" y="1714499"/>
            <a:ext cx="3206275" cy="4281087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3750" y="1714499"/>
            <a:ext cx="3224250" cy="4289406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687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3865"/>
          </a:solidFill>
        </p:spPr>
        <p:txBody>
          <a:bodyPr/>
          <a:lstStyle/>
          <a:p>
            <a:r>
              <a:rPr lang="en-US" dirty="0"/>
              <a:t>Health and </a:t>
            </a:r>
            <a:r>
              <a:rPr lang="en-US" dirty="0" smtClean="0"/>
              <a:t>Transportation - MnDOT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237293" y="5277771"/>
            <a:ext cx="6729557" cy="12064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i="1" dirty="0" smtClean="0"/>
              <a:t>While medicine and health care have received the most attention (and investment), they only contribute a small part to our health status. Other factors, such as our social and physical environments, play a greater role in shaping our health.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5914" y="1499626"/>
            <a:ext cx="4192172" cy="3286327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2259207" y="4801030"/>
            <a:ext cx="484951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i="1" dirty="0">
                <a:hlinkClick r:id="rId4"/>
              </a:rPr>
              <a:t>https://www.health.state.mn.us/communities/environment/hia/docs/mndothiafinalreport.pdf</a:t>
            </a:r>
            <a:endParaRPr lang="en-US" sz="900" i="1" dirty="0"/>
          </a:p>
        </p:txBody>
      </p:sp>
    </p:spTree>
    <p:extLst>
      <p:ext uri="{BB962C8B-B14F-4D97-AF65-F5344CB8AC3E}">
        <p14:creationId xmlns:p14="http://schemas.microsoft.com/office/powerpoint/2010/main" val="9576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3865"/>
          </a:solidFill>
        </p:spPr>
        <p:txBody>
          <a:bodyPr/>
          <a:lstStyle/>
          <a:p>
            <a:r>
              <a:rPr lang="en-US" dirty="0"/>
              <a:t>Health and Transportation - MnDOT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790" y="1494154"/>
            <a:ext cx="2462626" cy="322643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3543" y="3154679"/>
            <a:ext cx="2356960" cy="305276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1394" y="1494153"/>
            <a:ext cx="2474156" cy="322643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2528" y="1494153"/>
            <a:ext cx="2489704" cy="3229454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9060" y="3154679"/>
            <a:ext cx="2429290" cy="3052766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865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3865"/>
          </a:solidFill>
        </p:spPr>
        <p:txBody>
          <a:bodyPr/>
          <a:lstStyle/>
          <a:p>
            <a:r>
              <a:rPr lang="en-US" dirty="0" smtClean="0"/>
              <a:t>OSPH Work Plan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/>
              <a:t>OSPH engagement – Summer 2019</a:t>
            </a:r>
          </a:p>
          <a:p>
            <a:pPr marL="914389" lvl="1" indent="-457200">
              <a:buFont typeface="+mj-lt"/>
              <a:buAutoNum type="arabicPeriod"/>
            </a:pPr>
            <a:r>
              <a:rPr lang="en-US" dirty="0" smtClean="0"/>
              <a:t>MnDOT staff</a:t>
            </a:r>
          </a:p>
          <a:p>
            <a:pPr marL="914389" lvl="1" indent="-457200">
              <a:buFont typeface="+mj-lt"/>
              <a:buAutoNum type="arabicPeriod"/>
            </a:pPr>
            <a:r>
              <a:rPr lang="en-US" dirty="0" smtClean="0"/>
              <a:t>External stakeholders</a:t>
            </a:r>
          </a:p>
          <a:p>
            <a:pPr marL="914389" lvl="1" indent="-457200">
              <a:buFont typeface="+mj-lt"/>
              <a:buAutoNum type="arabicPeriod"/>
            </a:pPr>
            <a:endParaRPr lang="en-US" dirty="0"/>
          </a:p>
          <a:p>
            <a:pPr marL="0" lvl="0" indent="0">
              <a:buNone/>
            </a:pPr>
            <a:r>
              <a:rPr lang="en-US" dirty="0"/>
              <a:t>OSPH </a:t>
            </a:r>
            <a:r>
              <a:rPr lang="en-US" dirty="0" smtClean="0"/>
              <a:t>work plan – Fall 2019</a:t>
            </a:r>
            <a:endParaRPr lang="en-US" dirty="0"/>
          </a:p>
          <a:p>
            <a:pPr marL="914389" lvl="1" indent="-457200">
              <a:buFont typeface="+mj-lt"/>
              <a:buAutoNum type="arabicPeriod"/>
            </a:pPr>
            <a:r>
              <a:rPr lang="en-US" dirty="0" smtClean="0"/>
              <a:t>Based on feedback, develop work </a:t>
            </a:r>
            <a:r>
              <a:rPr lang="en-US" dirty="0"/>
              <a:t>plan for public health, including strategies and specific actions by Nov 1, 2019.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14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OSPH Outreach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9258275"/>
              </p:ext>
            </p:extLst>
          </p:nvPr>
        </p:nvGraphicFramePr>
        <p:xfrm>
          <a:off x="628650" y="1419727"/>
          <a:ext cx="7886700" cy="2545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7832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Transit &amp; Active Transportation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(OTAT)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Project Management &amp; Technology Support (OPTMS)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Public Engagement &amp; Constituent Services (PECS)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Management Groups (Planning, Pre-Construction, Construction, and Operations)</a:t>
                      </a:r>
                      <a:r>
                        <a:rPr lang="en-US" sz="5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916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Transportation Systems Management (OTSM)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Construction &amp; Innovative Contracting (OCIC)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Office of Civil Rights (OCR)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District Engineers</a:t>
                      </a:r>
                    </a:p>
                  </a:txBody>
                  <a:tcPr marL="68580" marR="68580" marT="0" marB="0" anchor="ctr"/>
                </a:tc>
              </a:tr>
              <a:tr h="3916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State Aid (feedback on Counties)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Enterprise Sustainability (OES)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I-94 Project/Reconnecting Rondo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Connected &amp; Automated Vehicles (CAVx)</a:t>
                      </a:r>
                    </a:p>
                  </a:txBody>
                  <a:tcPr marL="68580" marR="68580" marT="0" marB="0" anchor="ctr"/>
                </a:tc>
              </a:tr>
              <a:tr h="5874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Senior Leadership Team (SLT)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MnDOT Library - Survey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Administration Division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Organizational Planning and Management </a:t>
                      </a:r>
                      <a:b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(OPM)</a:t>
                      </a:r>
                    </a:p>
                  </a:txBody>
                  <a:tcPr marL="68580" marR="68580" marT="0" marB="0" anchor="ctr"/>
                </a:tc>
              </a:tr>
              <a:tr h="3916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Government Affairs, includes Tribal Liaison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Traffic Engineering </a:t>
                      </a:r>
                      <a:b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(OTE)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698953"/>
              </p:ext>
            </p:extLst>
          </p:nvPr>
        </p:nvGraphicFramePr>
        <p:xfrm>
          <a:off x="628650" y="3965418"/>
          <a:ext cx="7886700" cy="2627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37084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External Stakeholders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FHWA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MDH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MPCA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EQB</a:t>
                      </a: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Met </a:t>
                      </a: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Council/Metro Transit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 of M; CTS/Humphrey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Regional Development Commissions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Tribal</a:t>
                      </a:r>
                      <a:r>
                        <a:rPr lang="en-US" sz="1400" baseline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Governments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Mpls</a:t>
                      </a: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Green Zones, </a:t>
                      </a: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Transportation Planning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Paul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Duluth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Rochester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Albert Lea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Mankato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Nordic countries/partners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Move MN (TMO)</a:t>
                      </a: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Federal Transit Authority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MPOs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American Heart and/or Lung Association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619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N.IT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-4x3.pptx" id="{8B3B34D9-BE42-40DD-A045-D7364E031164}" vid="{EA998505-FD38-4A03-8D44-20BB348C143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DFDE64AAE0974A8908DD3553DDBF03" ma:contentTypeVersion="0" ma:contentTypeDescription="Create a new document." ma:contentTypeScope="" ma:versionID="46a287b4c15f326c72e9d063441dc05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B153553-7048-44C0-962D-31C90BA4FF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B02A75-BCB0-4986-B381-502234F6C7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E8389D6-E0FD-469D-8587-EA39AB285030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4x3</Template>
  <TotalTime>307</TotalTime>
  <Words>875</Words>
  <Application>Microsoft Office PowerPoint</Application>
  <PresentationFormat>On-screen Show (4:3)</PresentationFormat>
  <Paragraphs>203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NeueHaasGroteskText Std</vt:lpstr>
      <vt:lpstr>Times New Roman</vt:lpstr>
      <vt:lpstr>MN.IT</vt:lpstr>
      <vt:lpstr>Sustainability and Public Health</vt:lpstr>
      <vt:lpstr>MPCA: Life and Breath Report</vt:lpstr>
      <vt:lpstr>MnDOT Sustainability</vt:lpstr>
      <vt:lpstr>Health and Transportation - FHWA</vt:lpstr>
      <vt:lpstr>Health and Transportation – Other States</vt:lpstr>
      <vt:lpstr>Health and Transportation - MnDOT</vt:lpstr>
      <vt:lpstr>Health and Transportation - MnDOT</vt:lpstr>
      <vt:lpstr>OSPH Work Plan </vt:lpstr>
      <vt:lpstr>OSPH Outreach</vt:lpstr>
      <vt:lpstr>Contact Information</vt:lpstr>
      <vt:lpstr>Outreach Questions</vt:lpstr>
      <vt:lpstr>Outreach Questions</vt:lpstr>
      <vt:lpstr>Outreach Questions</vt:lpstr>
      <vt:lpstr>Outreach Questions</vt:lpstr>
      <vt:lpstr>Outreach Questions</vt:lpstr>
      <vt:lpstr>Outreach Questions</vt:lpstr>
      <vt:lpstr>Outreach Questions</vt:lpstr>
      <vt:lpstr>Outreach Questions</vt:lpstr>
    </vt:vector>
  </TitlesOfParts>
  <Company>MnDOT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Sustainability and Public Health</dc:title>
  <dc:subject>PowerPoint Template</dc:subject>
  <dc:creator>Timothy Sexton</dc:creator>
  <cp:keywords>PowerPoint, Template</cp:keywords>
  <dc:description>Version 1.1, Released 8-2016</dc:description>
  <cp:lastModifiedBy>Meek, Jeffrey (DOT)</cp:lastModifiedBy>
  <cp:revision>31</cp:revision>
  <cp:lastPrinted>2019-06-18T15:17:37Z</cp:lastPrinted>
  <dcterms:created xsi:type="dcterms:W3CDTF">2019-06-18T13:45:43Z</dcterms:created>
  <dcterms:modified xsi:type="dcterms:W3CDTF">2019-08-19T21:04:58Z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0x01010090DFDE64AAE0974A8908DD3553DDBF03</vt:lpwstr>
  </property>
</Properties>
</file>