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93" r:id="rId2"/>
    <p:sldId id="403" r:id="rId3"/>
    <p:sldId id="397" r:id="rId4"/>
    <p:sldId id="262" r:id="rId5"/>
    <p:sldId id="456" r:id="rId6"/>
    <p:sldId id="448" r:id="rId7"/>
    <p:sldId id="458" r:id="rId8"/>
    <p:sldId id="457" r:id="rId9"/>
    <p:sldId id="460" r:id="rId10"/>
    <p:sldId id="459" r:id="rId11"/>
    <p:sldId id="462" r:id="rId12"/>
    <p:sldId id="461" r:id="rId13"/>
    <p:sldId id="468" r:id="rId14"/>
    <p:sldId id="411" r:id="rId15"/>
    <p:sldId id="413" r:id="rId16"/>
    <p:sldId id="414" r:id="rId17"/>
    <p:sldId id="417" r:id="rId18"/>
    <p:sldId id="415" r:id="rId19"/>
    <p:sldId id="435" r:id="rId20"/>
    <p:sldId id="419" r:id="rId21"/>
    <p:sldId id="420" r:id="rId22"/>
    <p:sldId id="428" r:id="rId23"/>
    <p:sldId id="429" r:id="rId24"/>
    <p:sldId id="431" r:id="rId25"/>
    <p:sldId id="437" r:id="rId26"/>
    <p:sldId id="438" r:id="rId27"/>
    <p:sldId id="444" r:id="rId28"/>
    <p:sldId id="439" r:id="rId29"/>
    <p:sldId id="440" r:id="rId30"/>
    <p:sldId id="451" r:id="rId31"/>
    <p:sldId id="474" r:id="rId32"/>
    <p:sldId id="470" r:id="rId33"/>
    <p:sldId id="469" r:id="rId34"/>
    <p:sldId id="477" r:id="rId35"/>
    <p:sldId id="475" r:id="rId36"/>
    <p:sldId id="455" r:id="rId37"/>
  </p:sldIdLst>
  <p:sldSz cx="9144000" cy="5715000" type="screen16x1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20500BB-77DD-41E3-ACEE-2634B2E65B09}">
          <p14:sldIdLst>
            <p14:sldId id="293"/>
            <p14:sldId id="403"/>
            <p14:sldId id="397"/>
            <p14:sldId id="262"/>
            <p14:sldId id="456"/>
            <p14:sldId id="448"/>
            <p14:sldId id="458"/>
            <p14:sldId id="457"/>
            <p14:sldId id="460"/>
            <p14:sldId id="459"/>
            <p14:sldId id="462"/>
            <p14:sldId id="461"/>
            <p14:sldId id="468"/>
            <p14:sldId id="411"/>
            <p14:sldId id="413"/>
            <p14:sldId id="414"/>
            <p14:sldId id="417"/>
            <p14:sldId id="415"/>
            <p14:sldId id="435"/>
            <p14:sldId id="419"/>
            <p14:sldId id="420"/>
            <p14:sldId id="428"/>
            <p14:sldId id="429"/>
            <p14:sldId id="431"/>
            <p14:sldId id="437"/>
            <p14:sldId id="438"/>
            <p14:sldId id="444"/>
            <p14:sldId id="439"/>
            <p14:sldId id="440"/>
          </p14:sldIdLst>
        </p14:section>
        <p14:section name="Untitled Section" id="{26F485E9-F48D-40A1-9194-E67F19E22BEA}">
          <p14:sldIdLst>
            <p14:sldId id="451"/>
            <p14:sldId id="474"/>
            <p14:sldId id="470"/>
            <p14:sldId id="469"/>
            <p14:sldId id="477"/>
            <p14:sldId id="475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lstad, Angela" initials="BA" lastIdx="5" clrIdx="0">
    <p:extLst>
      <p:ext uri="{19B8F6BF-5375-455C-9EA6-DF929625EA0E}">
        <p15:presenceInfo xmlns:p15="http://schemas.microsoft.com/office/powerpoint/2012/main" userId="S-1-5-21-1957994488-1229272821-682003330-806866" providerId="AD"/>
      </p:ext>
    </p:extLst>
  </p:cmAuthor>
  <p:cmAuthor id="2" name="Nygaard, Katrina" initials="NK" lastIdx="5" clrIdx="1">
    <p:extLst>
      <p:ext uri="{19B8F6BF-5375-455C-9EA6-DF929625EA0E}">
        <p15:presenceInfo xmlns:p15="http://schemas.microsoft.com/office/powerpoint/2012/main" userId="S-1-5-21-1957994488-1229272821-682003330-7361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8376"/>
    <a:srgbClr val="000000"/>
    <a:srgbClr val="FF9BFF"/>
    <a:srgbClr val="E6E6E6"/>
    <a:srgbClr val="EAEAEA"/>
    <a:srgbClr val="FF9B26"/>
    <a:srgbClr val="817D76"/>
    <a:srgbClr val="D71923"/>
    <a:srgbClr val="FFCC00"/>
    <a:srgbClr val="FFE2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361" autoAdjust="0"/>
  </p:normalViewPr>
  <p:slideViewPr>
    <p:cSldViewPr>
      <p:cViewPr varScale="1">
        <p:scale>
          <a:sx n="131" d="100"/>
          <a:sy n="131" d="100"/>
        </p:scale>
        <p:origin x="228" y="120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6782"/>
    </p:cViewPr>
  </p:sorterViewPr>
  <p:notesViewPr>
    <p:cSldViewPr>
      <p:cViewPr varScale="1">
        <p:scale>
          <a:sx n="97" d="100"/>
          <a:sy n="97" d="100"/>
        </p:scale>
        <p:origin x="-2520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0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D7749BEA-4DB5-493C-871A-189D8F1331B7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A25F3226-C306-4304-BDBC-C65DF18BD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5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45456778-BC8B-406A-B30B-3380A914AB42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20725"/>
            <a:ext cx="575945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609A5FA8-CB2F-4917-9664-D06D71D3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2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&amp; Introductions – 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4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09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89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06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3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 Diet Info – All Peggy’s slides</a:t>
            </a:r>
          </a:p>
          <a:p>
            <a:r>
              <a:rPr lang="en-US" dirty="0"/>
              <a:t>Jon add photo of Center Avenue as a 3-lane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0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99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20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16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80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69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word smith.  Peggy &amp; 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852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 </a:t>
            </a:r>
            <a:r>
              <a:rPr lang="en-US"/>
              <a:t>background photo.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09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74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38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20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0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15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21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Peggy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5FA8-CB2F-4917-9664-D06D71D398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0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ntro_Orange Typ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715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04800" y="1712020"/>
            <a:ext cx="3352800" cy="307777"/>
          </a:xfr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spcAft>
                <a:spcPts val="300"/>
              </a:spcAft>
              <a:buNone/>
              <a:defRPr lang="en-US" sz="1400" b="1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300"/>
              </a:spcAft>
              <a:defRPr lang="en-US" sz="1400" kern="1200" dirty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4800" y="5207000"/>
            <a:ext cx="3352800" cy="307777"/>
          </a:xfr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spcAft>
                <a:spcPts val="300"/>
              </a:spcAft>
              <a:buNone/>
              <a:defRPr lang="en-US" sz="140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300"/>
              </a:spcAft>
              <a:defRPr lang="en-US" sz="1400" kern="1200" dirty="0" smtClean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300"/>
              </a:spcAft>
              <a:defRPr lang="en-US" sz="1400" kern="1200" dirty="0">
                <a:solidFill>
                  <a:srgbClr val="FF9B26"/>
                </a:solidFill>
                <a:latin typeface="Century Gothic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304800" y="381000"/>
            <a:ext cx="8229600" cy="63500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ullets Orange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410163"/>
            <a:ext cx="822960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algn="l" defTabSz="914400" rtl="0" eaLnBrk="1" latinLnBrk="0" hangingPunct="1">
              <a:defRPr lang="en-US" sz="4000" kern="1200" dirty="0" smtClean="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457200" y="1587500"/>
            <a:ext cx="8305800" cy="3619500"/>
          </a:xfrm>
        </p:spPr>
        <p:txBody>
          <a:bodyPr/>
          <a:lstStyle>
            <a:lvl1pPr>
              <a:buFont typeface="Arial" pitchFamily="34" charset="0"/>
              <a:buChar char="•"/>
              <a:defRPr b="1">
                <a:solidFill>
                  <a:srgbClr val="FF9B26"/>
                </a:solidFill>
              </a:defRPr>
            </a:lvl1pPr>
            <a:lvl2pPr>
              <a:buFont typeface="Arial" pitchFamily="34" charset="0"/>
              <a:buChar char="•"/>
              <a:defRPr b="1">
                <a:solidFill>
                  <a:srgbClr val="FF9B26"/>
                </a:solidFill>
              </a:defRPr>
            </a:lvl2pPr>
            <a:lvl3pPr>
              <a:buFont typeface="Arial" pitchFamily="34" charset="0"/>
              <a:buChar char="•"/>
              <a:defRPr b="1">
                <a:solidFill>
                  <a:srgbClr val="FF9B26"/>
                </a:solidFill>
              </a:defRPr>
            </a:lvl3pPr>
            <a:lvl4pPr>
              <a:buFont typeface="Arial" pitchFamily="34" charset="0"/>
              <a:buChar char="•"/>
              <a:defRPr b="1">
                <a:solidFill>
                  <a:srgbClr val="FF9B26"/>
                </a:solidFill>
              </a:defRPr>
            </a:lvl4pPr>
            <a:lvl5pPr>
              <a:buFont typeface="Arial" pitchFamily="34" charset="0"/>
              <a:buChar char="•"/>
              <a:defRPr b="1">
                <a:solidFill>
                  <a:srgbClr val="FF9B2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6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ullets White Typ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algn="l" defTabSz="914400" rtl="0" eaLnBrk="1" latinLnBrk="0" hangingPunct="1">
              <a:defRPr lang="en-US" sz="400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03724"/>
          </a:xfrm>
          <a:prstGeom prst="rect">
            <a:avLst/>
          </a:prstGeom>
        </p:spPr>
      </p:pic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457200" y="1587500"/>
            <a:ext cx="8305800" cy="3619500"/>
          </a:xfrm>
        </p:spPr>
        <p:txBody>
          <a:bodyPr/>
          <a:lstStyle>
            <a:lvl1pP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2pPr>
            <a:lvl3pP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4pPr>
            <a:lvl5pPr>
              <a:buFont typeface="Arial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1055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317500"/>
            <a:ext cx="822960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algn="l" defTabSz="914400" rtl="0" eaLnBrk="1" latinLnBrk="0" hangingPunct="1">
              <a:defRPr lang="en-US" sz="4000" kern="1200" dirty="0" smtClean="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hart Placeholder 12"/>
          <p:cNvSpPr>
            <a:spLocks noGrp="1"/>
          </p:cNvSpPr>
          <p:nvPr>
            <p:ph type="chart" sz="quarter" idx="13"/>
          </p:nvPr>
        </p:nvSpPr>
        <p:spPr>
          <a:xfrm>
            <a:off x="533400" y="1079500"/>
            <a:ext cx="7924800" cy="3175000"/>
          </a:xfrm>
        </p:spPr>
        <p:txBody>
          <a:bodyPr anchor="t"/>
          <a:lstStyle>
            <a:lvl1pPr>
              <a:defRPr>
                <a:solidFill>
                  <a:srgbClr val="8B8376"/>
                </a:solidFill>
                <a:latin typeface="Century Gothic" pitchFamily="34" charset="0"/>
              </a:defRPr>
            </a:lvl1pPr>
          </a:lstStyle>
          <a:p>
            <a:r>
              <a:rPr lang="en-US"/>
              <a:t>Click icon to add chart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Char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9"/>
          <p:cNvSpPr>
            <a:spLocks noGrp="1"/>
          </p:cNvSpPr>
          <p:nvPr>
            <p:ph type="title"/>
          </p:nvPr>
        </p:nvSpPr>
        <p:spPr>
          <a:xfrm>
            <a:off x="457200" y="317500"/>
            <a:ext cx="822960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marL="0" algn="l" defTabSz="914400" rtl="0" eaLnBrk="1" latinLnBrk="0" hangingPunct="1">
              <a:defRPr lang="en-US" sz="400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hart Placeholder 12"/>
          <p:cNvSpPr>
            <a:spLocks noGrp="1"/>
          </p:cNvSpPr>
          <p:nvPr>
            <p:ph type="chart" sz="quarter" idx="13"/>
          </p:nvPr>
        </p:nvSpPr>
        <p:spPr>
          <a:xfrm>
            <a:off x="533400" y="1079500"/>
            <a:ext cx="7924800" cy="3175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US"/>
              <a:t>Click icon to add chart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03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White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8B8376"/>
                </a:solidFill>
                <a:latin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 anchor="t"/>
          <a:lstStyle>
            <a:lvl1pPr>
              <a:defRPr sz="2800">
                <a:solidFill>
                  <a:srgbClr val="8B8376"/>
                </a:solidFill>
                <a:latin typeface="Century Gothic" pitchFamily="34" charset="0"/>
              </a:defRPr>
            </a:lvl1pPr>
            <a:lvl2pPr>
              <a:defRPr sz="2400">
                <a:solidFill>
                  <a:srgbClr val="8B8376"/>
                </a:solidFill>
                <a:latin typeface="Century Gothic" pitchFamily="34" charset="0"/>
              </a:defRPr>
            </a:lvl2pPr>
            <a:lvl3pPr>
              <a:defRPr sz="2000">
                <a:solidFill>
                  <a:srgbClr val="8B8376"/>
                </a:solidFill>
                <a:latin typeface="Century Gothic" pitchFamily="34" charset="0"/>
              </a:defRPr>
            </a:lvl3pPr>
            <a:lvl4pPr>
              <a:defRPr sz="1800">
                <a:solidFill>
                  <a:srgbClr val="8B8376"/>
                </a:solidFill>
                <a:latin typeface="Century Gothic" pitchFamily="34" charset="0"/>
              </a:defRPr>
            </a:lvl4pPr>
            <a:lvl5pPr>
              <a:defRPr sz="1800">
                <a:solidFill>
                  <a:srgbClr val="8B8376"/>
                </a:solidFill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 anchor="t"/>
          <a:lstStyle>
            <a:lvl1pPr>
              <a:defRPr sz="2800">
                <a:solidFill>
                  <a:srgbClr val="8B8376"/>
                </a:solidFill>
                <a:latin typeface="Century Gothic" pitchFamily="34" charset="0"/>
              </a:defRPr>
            </a:lvl1pPr>
            <a:lvl2pPr>
              <a:defRPr sz="2400">
                <a:solidFill>
                  <a:srgbClr val="8B8376"/>
                </a:solidFill>
                <a:latin typeface="Century Gothic" pitchFamily="34" charset="0"/>
              </a:defRPr>
            </a:lvl2pPr>
            <a:lvl3pPr>
              <a:defRPr sz="2000">
                <a:solidFill>
                  <a:srgbClr val="8B8376"/>
                </a:solidFill>
                <a:latin typeface="Century Gothic" pitchFamily="34" charset="0"/>
              </a:defRPr>
            </a:lvl3pPr>
            <a:lvl4pPr>
              <a:defRPr sz="1800">
                <a:solidFill>
                  <a:srgbClr val="8B8376"/>
                </a:solidFill>
                <a:latin typeface="Century Gothic" pitchFamily="34" charset="0"/>
              </a:defRPr>
            </a:lvl4pPr>
            <a:lvl5pPr>
              <a:defRPr sz="1800">
                <a:solidFill>
                  <a:srgbClr val="8B8376"/>
                </a:solidFill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Factoi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5715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343400" y="762000"/>
            <a:ext cx="4572000" cy="1651000"/>
          </a:xfrm>
        </p:spPr>
        <p:txBody>
          <a:bodyPr anchor="t">
            <a:noAutofit/>
          </a:bodyPr>
          <a:lstStyle>
            <a:lvl1pPr>
              <a:buNone/>
              <a:defRPr sz="12500">
                <a:solidFill>
                  <a:schemeClr val="bg1"/>
                </a:solidFill>
                <a:latin typeface="Century Gothic" pitchFamily="34" charset="0"/>
              </a:defRPr>
            </a:lvl1pPr>
            <a:lvl2pPr>
              <a:defRPr sz="4000">
                <a:solidFill>
                  <a:srgbClr val="FF9B26"/>
                </a:solidFill>
              </a:defRPr>
            </a:lvl2pPr>
            <a:lvl3pPr>
              <a:defRPr sz="3600">
                <a:solidFill>
                  <a:srgbClr val="FF9B26"/>
                </a:solidFill>
              </a:defRPr>
            </a:lvl3pPr>
            <a:lvl4pPr>
              <a:defRPr sz="3200">
                <a:solidFill>
                  <a:srgbClr val="FF9B26"/>
                </a:solidFill>
              </a:defRPr>
            </a:lvl4pPr>
            <a:lvl5pPr>
              <a:defRPr sz="3200">
                <a:solidFill>
                  <a:srgbClr val="FF9B26"/>
                </a:solidFill>
              </a:defRPr>
            </a:lvl5pPr>
          </a:lstStyle>
          <a:p>
            <a:pPr lvl="0"/>
            <a:r>
              <a:rPr lang="en-US" dirty="0"/>
              <a:t>#k#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5270501"/>
            <a:ext cx="1371600" cy="303724"/>
          </a:xfrm>
          <a:prstGeom prst="rect">
            <a:avLst/>
          </a:prstGeom>
        </p:spPr>
      </p:pic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5270500"/>
            <a:ext cx="12954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rgbClr val="FF9B26"/>
                </a:solidFill>
                <a:latin typeface="Century Gothic" pitchFamily="34" charset="0"/>
              </a:defRPr>
            </a:lvl1pPr>
          </a:lstStyle>
          <a:p>
            <a:fld id="{5620D1E8-036D-45B0-B442-4169D32A137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527050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rgbClr val="FF9B26"/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0" y="5270500"/>
            <a:ext cx="12954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3178CFF5-1EF5-4FDA-A119-3041D8D196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  <p:sp>
        <p:nvSpPr>
          <p:cNvPr id="12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4343400" y="2476500"/>
            <a:ext cx="4572000" cy="2222500"/>
          </a:xfrm>
        </p:spPr>
        <p:txBody>
          <a:bodyPr>
            <a:normAutofit/>
          </a:bodyPr>
          <a:lstStyle>
            <a:lvl1pPr marL="0" indent="0">
              <a:defRPr sz="4000">
                <a:solidFill>
                  <a:srgbClr val="FF9B26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2 Pictures-Oran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495800" cy="5715000"/>
          </a:xfrm>
        </p:spPr>
        <p:txBody>
          <a:bodyPr anchor="t"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648200" y="0"/>
            <a:ext cx="4495800" cy="5715000"/>
          </a:xfrm>
        </p:spPr>
        <p:txBody>
          <a:bodyPr anchor="t"/>
          <a:lstStyle>
            <a:lvl1pPr>
              <a:defRPr>
                <a:latin typeface="Century Gothic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0" y="5080000"/>
            <a:ext cx="2438400" cy="635000"/>
          </a:xfrm>
          <a:solidFill>
            <a:srgbClr val="FF9B26">
              <a:alpha val="7500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4648200" y="5080000"/>
            <a:ext cx="2514600" cy="635000"/>
          </a:xfrm>
          <a:solidFill>
            <a:srgbClr val="FF9B26">
              <a:alpha val="7500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itle Only-White Typ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78000"/>
            <a:ext cx="3048000" cy="762000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191000"/>
            <a:ext cx="3048000" cy="762000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Title Only-White Type">
    <p:bg>
      <p:bgPr>
        <a:solidFill>
          <a:srgbClr val="8B83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778000"/>
            <a:ext cx="3048000" cy="762000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191000"/>
            <a:ext cx="3048000" cy="762000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 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White Title Slide-Grey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75355"/>
            <a:ext cx="8229600" cy="1225021"/>
          </a:xfrm>
          <a:prstGeom prst="rect">
            <a:avLst/>
          </a:prstGeom>
        </p:spPr>
        <p:txBody>
          <a:bodyPr anchor="t"/>
          <a:lstStyle>
            <a:lvl1pPr algn="l">
              <a:defRPr b="1">
                <a:solidFill>
                  <a:srgbClr val="8B8376"/>
                </a:solidFill>
                <a:latin typeface="Century Gothic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238500"/>
            <a:ext cx="8229600" cy="1460500"/>
          </a:xfrm>
        </p:spPr>
        <p:txBody>
          <a:bodyPr anchor="t"/>
          <a:lstStyle>
            <a:lvl1pPr marL="0" indent="0" algn="l">
              <a:buNone/>
              <a:defRPr b="1">
                <a:solidFill>
                  <a:srgbClr val="8B8376"/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5440" cy="30457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range 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38500"/>
            <a:ext cx="7772400" cy="146050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03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ay 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75355"/>
            <a:ext cx="8153400" cy="1225021"/>
          </a:xfrm>
          <a:prstGeom prst="rect">
            <a:avLst/>
          </a:prstGeom>
        </p:spPr>
        <p:txBody>
          <a:bodyPr anchor="t"/>
          <a:lstStyle>
            <a:lvl1pPr algn="l"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238500"/>
            <a:ext cx="8153400" cy="146050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bg1"/>
                </a:solidFill>
                <a:latin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03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ection Title #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/>
          <p:cNvSpPr>
            <a:spLocks noGrp="1"/>
          </p:cNvSpPr>
          <p:nvPr>
            <p:ph type="title"/>
          </p:nvPr>
        </p:nvSpPr>
        <p:spPr>
          <a:xfrm>
            <a:off x="1524000" y="426095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1143000" indent="-1143000" algn="l" defTabSz="914400" rtl="0" eaLnBrk="1" latinLnBrk="0" hangingPunct="1">
              <a:buSzPct val="150000"/>
              <a:buFont typeface="+mj-lt"/>
              <a:buNone/>
              <a:defRPr lang="en-US" sz="4000" b="1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5800" y="1270001"/>
            <a:ext cx="8153400" cy="2923877"/>
          </a:xfrm>
          <a:noFill/>
        </p:spPr>
        <p:txBody>
          <a:bodyPr wrap="square" rtlCol="0">
            <a:spAutoFit/>
          </a:bodyPr>
          <a:lstStyle>
            <a:lvl1pPr marL="0" algn="l" defTabSz="914400" rtl="0" eaLnBrk="1" latinLnBrk="0" hangingPunct="1">
              <a:buNone/>
              <a:defRPr lang="en-US" sz="4000" kern="120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0" algn="l" defTabSz="914400" rtl="0" eaLnBrk="1" latinLnBrk="0" hangingPunct="1">
              <a:tabLst>
                <a:tab pos="1377950" algn="l"/>
              </a:tabLst>
              <a:defRPr lang="en-US" sz="4000" kern="120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911225" indent="-228600" algn="l" defTabSz="914400" rtl="0" eaLnBrk="1" latinLnBrk="0" hangingPunct="1">
              <a:defRPr lang="en-US" sz="4000" kern="120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825625" indent="-228600" algn="l" defTabSz="914400" rtl="0" eaLnBrk="1" latinLnBrk="0" hangingPunct="1">
              <a:defRPr lang="en-US" sz="4000" kern="120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740025" indent="-228600" algn="l" defTabSz="1651000" rtl="0" eaLnBrk="1" latinLnBrk="0" hangingPunct="1">
              <a:defRPr lang="en-US" sz="400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190500"/>
            <a:ext cx="1447800" cy="825500"/>
          </a:xfrm>
        </p:spPr>
        <p:txBody>
          <a:bodyPr>
            <a:noAutofit/>
          </a:bodyPr>
          <a:lstStyle>
            <a:lvl1pPr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3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3352800" y="5270500"/>
            <a:ext cx="12954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rgbClr val="FF9B26"/>
                </a:solidFill>
                <a:latin typeface="Century Gothic" pitchFamily="34" charset="0"/>
              </a:defRPr>
            </a:lvl1pPr>
          </a:lstStyle>
          <a:p>
            <a:fld id="{5620D1E8-036D-45B0-B442-4169D32A137A}" type="datetimeFigureOut">
              <a:rPr lang="en-US" smtClean="0"/>
              <a:pPr/>
              <a:t>8/29/2019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27050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rgbClr val="FF9B26"/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8200" y="5270500"/>
            <a:ext cx="1295400" cy="304271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</a:defRPr>
            </a:lvl1pPr>
          </a:lstStyle>
          <a:p>
            <a:fld id="{3178CFF5-1EF5-4FDA-A119-3041D8D196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0" r:id="rId2"/>
    <p:sldLayoutId id="2147483702" r:id="rId3"/>
    <p:sldLayoutId id="2147483655" r:id="rId4"/>
    <p:sldLayoutId id="2147483701" r:id="rId5"/>
    <p:sldLayoutId id="2147483649" r:id="rId6"/>
    <p:sldLayoutId id="2147483695" r:id="rId7"/>
    <p:sldLayoutId id="2147483703" r:id="rId8"/>
    <p:sldLayoutId id="2147483676" r:id="rId9"/>
    <p:sldLayoutId id="2147483717" r:id="rId10"/>
    <p:sldLayoutId id="2147483718" r:id="rId11"/>
    <p:sldLayoutId id="2147483666" r:id="rId12"/>
    <p:sldLayoutId id="2147483682" r:id="rId13"/>
    <p:sldLayoutId id="2147483652" r:id="rId14"/>
    <p:sldLayoutId id="2147483671" r:id="rId15"/>
    <p:sldLayoutId id="2147483672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rgbClr val="8B8376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B8376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B8376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B8376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B8376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7597A5"/>
              </a:clrFrom>
              <a:clrTo>
                <a:srgbClr val="7597A5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1"/>
            <a:ext cx="9220200" cy="57146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31434" y="133350"/>
            <a:ext cx="8229600" cy="1905000"/>
          </a:xfrm>
          <a:prstGeom prst="rect">
            <a:avLst/>
          </a:prstGeom>
          <a:ln>
            <a:noFill/>
          </a:ln>
          <a:effectLst>
            <a:outerShdw blurRad="57785" dist="33020" dir="3180000" sx="88000" sy="88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Center Avenue</a:t>
            </a:r>
          </a:p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Red River to 8</a:t>
            </a:r>
            <a:r>
              <a:rPr lang="en-US" sz="3600" baseline="300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</a:t>
            </a:r>
            <a:r>
              <a:rPr lang="en-US" sz="36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Street</a:t>
            </a:r>
          </a:p>
          <a:p>
            <a:pPr algn="ctr"/>
            <a:r>
              <a:rPr lang="en-US" sz="28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Report on the </a:t>
            </a:r>
          </a:p>
          <a:p>
            <a:pPr algn="ctr"/>
            <a:r>
              <a:rPr lang="en-US" sz="2800" dirty="0">
                <a:ln w="952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Planning &amp; Preliminary Engineering Study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04800" y="4076700"/>
            <a:ext cx="8686800" cy="12395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ln w="952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2019 Minnesota MPO Summer Workshop</a:t>
            </a:r>
          </a:p>
          <a:p>
            <a:pPr algn="r"/>
            <a:r>
              <a:rPr lang="en-US" sz="2800" dirty="0">
                <a:ln w="952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August </a:t>
            </a:r>
            <a:r>
              <a:rPr lang="en-US" sz="2400" dirty="0">
                <a:ln w="952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28, 2018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4696460"/>
            <a:ext cx="1013298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4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C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472A28-AB29-461A-B28D-1B60F149E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23523"/>
              </p:ext>
            </p:extLst>
          </p:nvPr>
        </p:nvGraphicFramePr>
        <p:xfrm>
          <a:off x="457200" y="943896"/>
          <a:ext cx="8229600" cy="3315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340">
                  <a:extLst>
                    <a:ext uri="{9D8B030D-6E8A-4147-A177-3AD203B41FA5}">
                      <a16:colId xmlns:a16="http://schemas.microsoft.com/office/drawing/2014/main" val="2957583262"/>
                    </a:ext>
                  </a:extLst>
                </a:gridCol>
                <a:gridCol w="5890260">
                  <a:extLst>
                    <a:ext uri="{9D8B030D-6E8A-4147-A177-3AD203B41FA5}">
                      <a16:colId xmlns:a16="http://schemas.microsoft.com/office/drawing/2014/main" val="822639379"/>
                    </a:ext>
                  </a:extLst>
                </a:gridCol>
              </a:tblGrid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Alternative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Issued Addressed/Impacts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54807"/>
                  </a:ext>
                </a:extLst>
              </a:tr>
              <a:tr h="224328">
                <a:tc>
                  <a:txBody>
                    <a:bodyPr/>
                    <a:lstStyle/>
                    <a:p>
                      <a:r>
                        <a:rPr lang="en-US" sz="1000" dirty="0"/>
                        <a:t>Mill &amp; Overlay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Fixes pavement deficiencies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148805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Roadway Section (4-Lanes)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Serves 2040 traffic volumes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corridor crash reduction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367025"/>
                  </a:ext>
                </a:extLst>
              </a:tr>
              <a:tr h="27004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Across Bridge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bike connection across bridge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071018"/>
                  </a:ext>
                </a:extLst>
              </a:tr>
              <a:tr h="28797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Along Center 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7694034"/>
                  </a:ext>
                </a:extLst>
              </a:tr>
              <a:tr h="329472">
                <a:tc>
                  <a:txBody>
                    <a:bodyPr/>
                    <a:lstStyle/>
                    <a:p>
                      <a:r>
                        <a:rPr lang="en-US" sz="10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Maintains existing transit routes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5961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Removal of 7</a:t>
                      </a:r>
                      <a:r>
                        <a:rPr lang="en-US" sz="1000" baseline="30000" dirty="0"/>
                        <a:t>th</a:t>
                      </a:r>
                      <a:r>
                        <a:rPr lang="en-US" sz="1000" dirty="0"/>
                        <a:t> Street Signal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Allows coordination between signals</a:t>
                      </a:r>
                    </a:p>
                    <a:p>
                      <a:r>
                        <a:rPr lang="en-US" sz="1000" dirty="0"/>
                        <a:t>Signal is not warranted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5953560"/>
                  </a:ext>
                </a:extLst>
              </a:tr>
              <a:tr h="262244">
                <a:tc>
                  <a:txBody>
                    <a:bodyPr/>
                    <a:lstStyle/>
                    <a:p>
                      <a:r>
                        <a:rPr lang="en-US" sz="1000" dirty="0"/>
                        <a:t>Pedestrians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135888"/>
                  </a:ext>
                </a:extLst>
              </a:tr>
              <a:tr h="255916">
                <a:tc>
                  <a:txBody>
                    <a:bodyPr/>
                    <a:lstStyle/>
                    <a:p>
                      <a:r>
                        <a:rPr lang="en-US" sz="1000" dirty="0"/>
                        <a:t>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45874"/>
                  </a:ext>
                </a:extLst>
              </a:tr>
              <a:tr h="227018">
                <a:tc>
                  <a:txBody>
                    <a:bodyPr/>
                    <a:lstStyle/>
                    <a:p>
                      <a:r>
                        <a:rPr lang="en-US" sz="1000" dirty="0"/>
                        <a:t>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221694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r>
                        <a:rPr lang="en-US" sz="1000" dirty="0"/>
                        <a:t>Preliminary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$556,000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37251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9311249-3547-4811-9B1A-8B9511C2BA35}"/>
              </a:ext>
            </a:extLst>
          </p:cNvPr>
          <p:cNvSpPr txBox="1"/>
          <p:nvPr/>
        </p:nvSpPr>
        <p:spPr>
          <a:xfrm>
            <a:off x="4038600" y="180631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</a:t>
            </a:r>
          </a:p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Re-stripe to Existing Lane Configuration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158" y="5188728"/>
            <a:ext cx="506008" cy="47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8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E1F0-936D-4C4D-8288-BB0334BEFF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820270"/>
            <a:ext cx="7387935" cy="47804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B3F3E8-109D-47C5-9B9F-7B0E3086AB18}"/>
              </a:ext>
            </a:extLst>
          </p:cNvPr>
          <p:cNvSpPr txBox="1"/>
          <p:nvPr/>
        </p:nvSpPr>
        <p:spPr>
          <a:xfrm>
            <a:off x="4038600" y="18063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Roadway Shoulders</a:t>
            </a:r>
          </a:p>
        </p:txBody>
      </p:sp>
    </p:spTree>
    <p:extLst>
      <p:ext uri="{BB962C8B-B14F-4D97-AF65-F5344CB8AC3E}">
        <p14:creationId xmlns:p14="http://schemas.microsoft.com/office/powerpoint/2010/main" val="203939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D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472A28-AB29-461A-B28D-1B60F149E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650531"/>
              </p:ext>
            </p:extLst>
          </p:nvPr>
        </p:nvGraphicFramePr>
        <p:xfrm>
          <a:off x="457200" y="943896"/>
          <a:ext cx="8229600" cy="39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340">
                  <a:extLst>
                    <a:ext uri="{9D8B030D-6E8A-4147-A177-3AD203B41FA5}">
                      <a16:colId xmlns:a16="http://schemas.microsoft.com/office/drawing/2014/main" val="2957583262"/>
                    </a:ext>
                  </a:extLst>
                </a:gridCol>
                <a:gridCol w="5890260">
                  <a:extLst>
                    <a:ext uri="{9D8B030D-6E8A-4147-A177-3AD203B41FA5}">
                      <a16:colId xmlns:a16="http://schemas.microsoft.com/office/drawing/2014/main" val="822639379"/>
                    </a:ext>
                  </a:extLst>
                </a:gridCol>
              </a:tblGrid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Alternative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Issued Addressed/Impacts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54807"/>
                  </a:ext>
                </a:extLst>
              </a:tr>
              <a:tr h="224328">
                <a:tc>
                  <a:txBody>
                    <a:bodyPr/>
                    <a:lstStyle/>
                    <a:p>
                      <a:r>
                        <a:rPr lang="en-US" sz="1000" dirty="0"/>
                        <a:t>Mill &amp; Overlay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Fixes pavement deficiencies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148805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Roadway Section (3-Lanes)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Serves 2040 traffic volumes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Eliminates alignment shifts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Estimated corridor crash reduction of 24%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Removes 4 trees</a:t>
                      </a: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367025"/>
                  </a:ext>
                </a:extLst>
              </a:tr>
              <a:tr h="27004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Across Bridge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bike connection across bridge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071018"/>
                  </a:ext>
                </a:extLst>
              </a:tr>
              <a:tr h="28797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Along Center 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7694034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Removes transit pullout per request</a:t>
                      </a:r>
                    </a:p>
                    <a:p>
                      <a:r>
                        <a:rPr lang="en-US" sz="1000" dirty="0"/>
                        <a:t>Maintains existing transit routes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Creates vehicle delays when bus is stopped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5961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Removal of 7</a:t>
                      </a:r>
                      <a:r>
                        <a:rPr lang="en-US" sz="1000" baseline="30000" dirty="0"/>
                        <a:t>th</a:t>
                      </a:r>
                      <a:r>
                        <a:rPr lang="en-US" sz="1000" dirty="0"/>
                        <a:t> Street Signal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Allows coordination between signals</a:t>
                      </a:r>
                    </a:p>
                    <a:p>
                      <a:r>
                        <a:rPr lang="en-US" sz="1000" dirty="0"/>
                        <a:t>Signal is not warranted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5953560"/>
                  </a:ext>
                </a:extLst>
              </a:tr>
              <a:tr h="262244">
                <a:tc>
                  <a:txBody>
                    <a:bodyPr/>
                    <a:lstStyle/>
                    <a:p>
                      <a:r>
                        <a:rPr lang="en-US" sz="1000" dirty="0"/>
                        <a:t>Pedestrians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 Sidewalk improvements</a:t>
                      </a:r>
                    </a:p>
                    <a:p>
                      <a:r>
                        <a:rPr lang="en-US" sz="1000" dirty="0"/>
                        <a:t>Improves ADA compliance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135888"/>
                  </a:ext>
                </a:extLst>
              </a:tr>
              <a:tr h="265348">
                <a:tc>
                  <a:txBody>
                    <a:bodyPr/>
                    <a:lstStyle/>
                    <a:p>
                      <a:r>
                        <a:rPr lang="en-US" sz="1000" dirty="0"/>
                        <a:t>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Consideration to Reconstruct Thai Orchid Access in its Current 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4587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r>
                        <a:rPr lang="en-US" sz="1000" dirty="0"/>
                        <a:t>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221694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r>
                        <a:rPr lang="en-US" sz="1000" dirty="0"/>
                        <a:t>Preliminary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$948,000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3725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869E1E-72B0-4309-AB6F-87564D198925}"/>
              </a:ext>
            </a:extLst>
          </p:cNvPr>
          <p:cNvSpPr txBox="1"/>
          <p:nvPr/>
        </p:nvSpPr>
        <p:spPr>
          <a:xfrm>
            <a:off x="4038600" y="18063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Roadway Shoulders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799" y="5158449"/>
            <a:ext cx="538219" cy="50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Additive Alternative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E1F0-936D-4C4D-8288-BB0334BEFF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800100"/>
            <a:ext cx="7387934" cy="47804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CD1E6F-1445-4C6C-AF32-B926105241DE}"/>
              </a:ext>
            </a:extLst>
          </p:cNvPr>
          <p:cNvSpPr txBox="1"/>
          <p:nvPr/>
        </p:nvSpPr>
        <p:spPr>
          <a:xfrm>
            <a:off x="5867400" y="33962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en-US" sz="1600" baseline="30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</a:t>
            </a:r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Street Realignment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5B9E6E-4EEA-42FD-B005-9C5AE654F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81356"/>
              </p:ext>
            </p:extLst>
          </p:nvPr>
        </p:nvGraphicFramePr>
        <p:xfrm>
          <a:off x="763859" y="4596689"/>
          <a:ext cx="8040833" cy="102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681">
                  <a:extLst>
                    <a:ext uri="{9D8B030D-6E8A-4147-A177-3AD203B41FA5}">
                      <a16:colId xmlns:a16="http://schemas.microsoft.com/office/drawing/2014/main" val="2957583262"/>
                    </a:ext>
                  </a:extLst>
                </a:gridCol>
                <a:gridCol w="5755152">
                  <a:extLst>
                    <a:ext uri="{9D8B030D-6E8A-4147-A177-3AD203B41FA5}">
                      <a16:colId xmlns:a16="http://schemas.microsoft.com/office/drawing/2014/main" val="822639379"/>
                    </a:ext>
                  </a:extLst>
                </a:gridCol>
              </a:tblGrid>
              <a:tr h="229765">
                <a:tc>
                  <a:txBody>
                    <a:bodyPr/>
                    <a:lstStyle/>
                    <a:p>
                      <a:r>
                        <a:rPr lang="en-US" sz="1000" dirty="0"/>
                        <a:t>Alternative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Issued Addressed/Impacts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54807"/>
                  </a:ext>
                </a:extLst>
              </a:tr>
              <a:tr h="295280">
                <a:tc>
                  <a:txBody>
                    <a:bodyPr/>
                    <a:lstStyle/>
                    <a:p>
                      <a:r>
                        <a:rPr lang="en-US" sz="10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Maintains existing transit routes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596188"/>
                  </a:ext>
                </a:extLst>
              </a:tr>
              <a:tr h="237811">
                <a:tc>
                  <a:txBody>
                    <a:bodyPr/>
                    <a:lstStyle/>
                    <a:p>
                      <a:r>
                        <a:rPr lang="en-US" sz="1000" dirty="0"/>
                        <a:t>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Changes the 4</a:t>
                      </a:r>
                      <a:r>
                        <a:rPr lang="en-US" sz="1000" baseline="30000" dirty="0"/>
                        <a:t>th</a:t>
                      </a:r>
                      <a:r>
                        <a:rPr lang="en-US" sz="1000" dirty="0"/>
                        <a:t> Street intersection and mall accesses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45874"/>
                  </a:ext>
                </a:extLst>
              </a:tr>
              <a:tr h="218535">
                <a:tc>
                  <a:txBody>
                    <a:bodyPr/>
                    <a:lstStyle/>
                    <a:p>
                      <a:r>
                        <a:rPr lang="en-US" sz="1000" dirty="0"/>
                        <a:t>Preliminary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$774,000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372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34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493928"/>
            <a:ext cx="6934200" cy="5200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004C5E-1C6E-4356-9CF0-1F80E781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1323439"/>
          </a:xfrm>
          <a:solidFill>
            <a:srgbClr val="8B8376"/>
          </a:solidFill>
        </p:spPr>
        <p:txBody>
          <a:bodyPr/>
          <a:lstStyle/>
          <a:p>
            <a:pPr algn="ctr"/>
            <a:r>
              <a:rPr lang="en-US" dirty="0"/>
              <a:t>Public Education:</a:t>
            </a:r>
            <a:br>
              <a:rPr lang="en-US" dirty="0"/>
            </a:br>
            <a:r>
              <a:rPr lang="en-US" dirty="0"/>
              <a:t>Road Diet Facts &amp; Myth Busters</a:t>
            </a:r>
          </a:p>
        </p:txBody>
      </p:sp>
    </p:spTree>
    <p:extLst>
      <p:ext uri="{BB962C8B-B14F-4D97-AF65-F5344CB8AC3E}">
        <p14:creationId xmlns:p14="http://schemas.microsoft.com/office/powerpoint/2010/main" val="1615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50" cy="4986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3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50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8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9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11303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entury Gothic" pitchFamily="34" charset="0"/>
              </a:rPr>
              <a:t>Project Location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A746F4E-9553-4C67-B199-70182F33249C}"/>
              </a:ext>
            </a:extLst>
          </p:cNvPr>
          <p:cNvGrpSpPr/>
          <p:nvPr/>
        </p:nvGrpSpPr>
        <p:grpSpPr>
          <a:xfrm>
            <a:off x="609600" y="819189"/>
            <a:ext cx="8168639" cy="5186485"/>
            <a:chOff x="81064" y="910974"/>
            <a:chExt cx="6430631" cy="451103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064" y="910974"/>
              <a:ext cx="6430631" cy="4511039"/>
            </a:xfrm>
            <a:prstGeom prst="rect">
              <a:avLst/>
            </a:prstGeom>
            <a:ln w="38100">
              <a:solidFill>
                <a:schemeClr val="tx2"/>
              </a:solidFill>
            </a:ln>
          </p:spPr>
        </p:pic>
        <p:sp>
          <p:nvSpPr>
            <p:cNvPr id="17" name="Rectangle: Rounded Corners 16"/>
            <p:cNvSpPr/>
            <p:nvPr/>
          </p:nvSpPr>
          <p:spPr>
            <a:xfrm>
              <a:off x="1219200" y="3075455"/>
              <a:ext cx="762000" cy="50825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Red River</a:t>
              </a:r>
            </a:p>
          </p:txBody>
        </p:sp>
        <p:sp>
          <p:nvSpPr>
            <p:cNvPr id="21" name="Rectangle: Rounded Corners 20"/>
            <p:cNvSpPr/>
            <p:nvPr/>
          </p:nvSpPr>
          <p:spPr>
            <a:xfrm>
              <a:off x="5367897" y="3115228"/>
              <a:ext cx="842371" cy="48957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8</a:t>
              </a:r>
              <a:r>
                <a:rPr lang="en-US" sz="1400" baseline="30000" dirty="0"/>
                <a:t>th</a:t>
              </a:r>
              <a:r>
                <a:rPr lang="en-US" sz="1400" dirty="0"/>
                <a:t> Street</a:t>
              </a:r>
            </a:p>
          </p:txBody>
        </p:sp>
        <p:cxnSp>
          <p:nvCxnSpPr>
            <p:cNvPr id="23" name="Straight Arrow Connector 22"/>
            <p:cNvCxnSpPr>
              <a:cxnSpLocks/>
              <a:endCxn id="21" idx="1"/>
            </p:cNvCxnSpPr>
            <p:nvPr/>
          </p:nvCxnSpPr>
          <p:spPr>
            <a:xfrm>
              <a:off x="1981200" y="3329581"/>
              <a:ext cx="3386697" cy="3043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Subtitle 2">
            <a:extLst>
              <a:ext uri="{FF2B5EF4-FFF2-40B4-BE49-F238E27FC236}">
                <a16:creationId xmlns:a16="http://schemas.microsoft.com/office/drawing/2014/main" id="{8457404B-AD26-4B47-BF99-2E76FF3CFEA5}"/>
              </a:ext>
            </a:extLst>
          </p:cNvPr>
          <p:cNvSpPr txBox="1">
            <a:spLocks/>
          </p:cNvSpPr>
          <p:nvPr/>
        </p:nvSpPr>
        <p:spPr>
          <a:xfrm>
            <a:off x="5029200" y="3293052"/>
            <a:ext cx="965257" cy="5094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7762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0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7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8" cy="4986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64876-F9ED-4D0D-AA71-4240081ADE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150" y="114301"/>
            <a:ext cx="6648449" cy="4986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8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8550194" cy="707886"/>
          </a:xfrm>
        </p:spPr>
        <p:txBody>
          <a:bodyPr/>
          <a:lstStyle/>
          <a:p>
            <a:r>
              <a:rPr lang="en-US" dirty="0"/>
              <a:t>Needs Assessment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4920-8259-4502-AF63-F93C834953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9187" y="1073931"/>
            <a:ext cx="5479613" cy="4606686"/>
          </a:xfrm>
        </p:spPr>
        <p:txBody>
          <a:bodyPr>
            <a:normAutofit/>
          </a:bodyPr>
          <a:lstStyle/>
          <a:p>
            <a:r>
              <a:rPr lang="en-US" sz="2000" dirty="0"/>
              <a:t>Poor Pavement Condition</a:t>
            </a:r>
          </a:p>
          <a:p>
            <a:endParaRPr lang="en-US" sz="1800" dirty="0"/>
          </a:p>
          <a:p>
            <a:r>
              <a:rPr lang="en-US" sz="2000" dirty="0"/>
              <a:t>High crash rates along the corridor</a:t>
            </a:r>
          </a:p>
          <a:p>
            <a:r>
              <a:rPr lang="en-US" sz="2000" dirty="0"/>
              <a:t>High volume of access points with limited left turn lanes</a:t>
            </a:r>
          </a:p>
          <a:p>
            <a:r>
              <a:rPr lang="en-US" sz="2000" dirty="0"/>
              <a:t>Lack of designated east-west bicycle facilities</a:t>
            </a:r>
          </a:p>
          <a:p>
            <a:r>
              <a:rPr lang="en-US" sz="2000" dirty="0"/>
              <a:t>Sight distance issues for some accesses</a:t>
            </a:r>
          </a:p>
          <a:p>
            <a:r>
              <a:rPr lang="en-US" sz="2000" dirty="0"/>
              <a:t>Roadway alignment shifts </a:t>
            </a:r>
          </a:p>
          <a:p>
            <a:endParaRPr lang="en-US" sz="1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AC0E54-0DAF-4720-82B8-85A768BC9CB6}"/>
              </a:ext>
            </a:extLst>
          </p:cNvPr>
          <p:cNvSpPr/>
          <p:nvPr/>
        </p:nvSpPr>
        <p:spPr>
          <a:xfrm>
            <a:off x="337201" y="952500"/>
            <a:ext cx="3581400" cy="59316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ADF5316E-04DF-4683-8A20-9D91B12AD587}"/>
              </a:ext>
            </a:extLst>
          </p:cNvPr>
          <p:cNvSpPr/>
          <p:nvPr/>
        </p:nvSpPr>
        <p:spPr>
          <a:xfrm>
            <a:off x="3962400" y="952500"/>
            <a:ext cx="1604595" cy="6628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Driving the Project’s Need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ACA790-57B3-4EA1-B33C-E790CBFA63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1329" y="1015246"/>
            <a:ext cx="3068255" cy="1994653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A1ECB749-C2D5-4A22-8194-FF37C929ACE5}"/>
              </a:ext>
            </a:extLst>
          </p:cNvPr>
          <p:cNvSpPr txBox="1">
            <a:spLocks/>
          </p:cNvSpPr>
          <p:nvPr/>
        </p:nvSpPr>
        <p:spPr>
          <a:xfrm>
            <a:off x="5829427" y="3092403"/>
            <a:ext cx="2872057" cy="3709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Center Ave &amp; 4</a:t>
            </a:r>
            <a:r>
              <a:rPr lang="en-US" sz="1800" baseline="30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th</a:t>
            </a:r>
            <a:r>
              <a:rPr lang="en-US" sz="1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 Street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136" y="4724764"/>
            <a:ext cx="1013298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3200" dirty="0"/>
              <a:t>Existing Traffic Operations Analysis (2018)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446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2800" dirty="0"/>
              <a:t>Forecast Traffic Operations Analysis (2040)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331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Landscape Opportunities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374E8B-460F-48F4-8B32-D30F053F25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66800"/>
            <a:ext cx="9982200" cy="48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Landscape Opportunities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63A630-34E1-400F-91EE-DA07C8C59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78" y="1123677"/>
            <a:ext cx="9146177" cy="447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Landscape Opportunities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pic>
        <p:nvPicPr>
          <p:cNvPr id="5" name="Picture 4" descr="A group of people in a garden&#10;&#10;Description automatically generated">
            <a:extLst>
              <a:ext uri="{FF2B5EF4-FFF2-40B4-BE49-F238E27FC236}">
                <a16:creationId xmlns:a16="http://schemas.microsoft.com/office/drawing/2014/main" id="{1689E0A2-1981-41B8-83FD-FC57053D70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763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0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04C5E-1C6E-4356-9CF0-1F80E781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Chosen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A0A4C-3D45-41AB-96D4-D445D51428F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1104684"/>
            <a:ext cx="8305800" cy="4115016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Option D was the recommended option from staff.</a:t>
            </a:r>
          </a:p>
          <a:p>
            <a:pPr lvl="1"/>
            <a:r>
              <a:rPr lang="en-US" sz="2000" dirty="0"/>
              <a:t>On street bike lanes favored by bicycle community and City staff.</a:t>
            </a:r>
          </a:p>
          <a:p>
            <a:pPr lvl="1"/>
            <a:r>
              <a:rPr lang="en-US" sz="2000" dirty="0"/>
              <a:t>Existing surface parking didn’t show the need for on-street parking.</a:t>
            </a:r>
          </a:p>
          <a:p>
            <a:r>
              <a:rPr lang="en-US" sz="2400" dirty="0"/>
              <a:t>Option B was chosen by Council</a:t>
            </a:r>
          </a:p>
          <a:p>
            <a:pPr lvl="1"/>
            <a:r>
              <a:rPr lang="en-US" sz="2000" dirty="0"/>
              <a:t>Wide outside lanes are a dedicated bicycle facility that also connect the proposed bike lanes across the bridge to 7</a:t>
            </a:r>
            <a:r>
              <a:rPr lang="en-US" sz="2000" baseline="30000" dirty="0"/>
              <a:t>th</a:t>
            </a:r>
            <a:r>
              <a:rPr lang="en-US" sz="2000" dirty="0"/>
              <a:t> Street.  Second favorite of bicycle community.</a:t>
            </a:r>
          </a:p>
          <a:p>
            <a:pPr lvl="1"/>
            <a:r>
              <a:rPr lang="en-US" sz="2000" dirty="0"/>
              <a:t>Strong support from local business for on-street parking while still providing dedicated bicycle facilities.</a:t>
            </a:r>
          </a:p>
          <a:p>
            <a:pPr lvl="1"/>
            <a:r>
              <a:rPr lang="en-US" sz="2000" dirty="0"/>
              <a:t>Local business wanted on street parking to allow for future development opportunities in existing surface lots. On-street parking promotes the “downtown feel.”</a:t>
            </a:r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0"/>
            <a:ext cx="7620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148" y="3072"/>
            <a:ext cx="8047704" cy="952500"/>
          </a:xfrm>
          <a:solidFill>
            <a:srgbClr val="8B8376"/>
          </a:solidFill>
        </p:spPr>
        <p:txBody>
          <a:bodyPr anchor="ctr"/>
          <a:lstStyle/>
          <a:p>
            <a:pPr algn="ctr"/>
            <a:r>
              <a:rPr lang="en-US" sz="4000" dirty="0"/>
              <a:t>Questions or Comments?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5143500"/>
            <a:ext cx="462019" cy="4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Development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A59C423-9C96-4B24-84A2-5731EB521A35}"/>
              </a:ext>
            </a:extLst>
          </p:cNvPr>
          <p:cNvSpPr txBox="1">
            <a:spLocks/>
          </p:cNvSpPr>
          <p:nvPr/>
        </p:nvSpPr>
        <p:spPr>
          <a:xfrm>
            <a:off x="312956" y="1790700"/>
            <a:ext cx="4943679" cy="41071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Developed 4 Base Alternatives </a:t>
            </a:r>
          </a:p>
          <a:p>
            <a:r>
              <a:rPr lang="en-US" sz="2000" dirty="0"/>
              <a:t>All Alternatives fix project need for existing pavement issues</a:t>
            </a:r>
          </a:p>
          <a:p>
            <a:r>
              <a:rPr lang="en-US" sz="2000" dirty="0"/>
              <a:t>Alternatives respond to needs assessment</a:t>
            </a:r>
          </a:p>
        </p:txBody>
      </p:sp>
      <p:pic>
        <p:nvPicPr>
          <p:cNvPr id="7" name="Picture 2" descr="Image result for roadway diet">
            <a:extLst>
              <a:ext uri="{FF2B5EF4-FFF2-40B4-BE49-F238E27FC236}">
                <a16:creationId xmlns:a16="http://schemas.microsoft.com/office/drawing/2014/main" id="{D82E9F21-C468-4004-8D9E-FF1767DCC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 bwMode="auto">
          <a:xfrm>
            <a:off x="5704450" y="2277275"/>
            <a:ext cx="1371600" cy="186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roadway diet">
            <a:extLst>
              <a:ext uri="{FF2B5EF4-FFF2-40B4-BE49-F238E27FC236}">
                <a16:creationId xmlns:a16="http://schemas.microsoft.com/office/drawing/2014/main" id="{DF2DFFDC-ED8E-4459-AA28-FE2991368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50031" y="2274486"/>
            <a:ext cx="1371600" cy="186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CBE661DB-2729-4077-B38E-682778A6656B}"/>
              </a:ext>
            </a:extLst>
          </p:cNvPr>
          <p:cNvSpPr txBox="1">
            <a:spLocks/>
          </p:cNvSpPr>
          <p:nvPr/>
        </p:nvSpPr>
        <p:spPr>
          <a:xfrm>
            <a:off x="5978283" y="1948051"/>
            <a:ext cx="823933" cy="3709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4-Lane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C0A633-4E65-4F67-8D0E-C6F959DD5E3A}"/>
              </a:ext>
            </a:extLst>
          </p:cNvPr>
          <p:cNvSpPr txBox="1"/>
          <p:nvPr/>
        </p:nvSpPr>
        <p:spPr>
          <a:xfrm>
            <a:off x="6048129" y="1349750"/>
            <a:ext cx="230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WHAT IS RIGHT FOR CENTER AVENUE?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9DD1467-8719-4D80-B920-CDFA75F05FC4}"/>
              </a:ext>
            </a:extLst>
          </p:cNvPr>
          <p:cNvSpPr txBox="1">
            <a:spLocks/>
          </p:cNvSpPr>
          <p:nvPr/>
        </p:nvSpPr>
        <p:spPr>
          <a:xfrm>
            <a:off x="7598299" y="1978547"/>
            <a:ext cx="823933" cy="3709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B8376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+mj-ea"/>
                <a:cs typeface="+mj-cs"/>
              </a:rPr>
              <a:t>3-Lane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721" y="4711875"/>
            <a:ext cx="1013298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A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69E1E-72B0-4309-AB6F-87564D198925}"/>
              </a:ext>
            </a:extLst>
          </p:cNvPr>
          <p:cNvSpPr txBox="1"/>
          <p:nvPr/>
        </p:nvSpPr>
        <p:spPr>
          <a:xfrm>
            <a:off x="4038600" y="180631"/>
            <a:ext cx="3444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</a:t>
            </a:r>
          </a:p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Designated Bike Lanes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E1F0-936D-4C4D-8288-BB0334BEFF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820270"/>
            <a:ext cx="7387937" cy="47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0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A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472A28-AB29-461A-B28D-1B60F149E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417813"/>
              </p:ext>
            </p:extLst>
          </p:nvPr>
        </p:nvGraphicFramePr>
        <p:xfrm>
          <a:off x="457200" y="943896"/>
          <a:ext cx="8229600" cy="410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340">
                  <a:extLst>
                    <a:ext uri="{9D8B030D-6E8A-4147-A177-3AD203B41FA5}">
                      <a16:colId xmlns:a16="http://schemas.microsoft.com/office/drawing/2014/main" val="2957583262"/>
                    </a:ext>
                  </a:extLst>
                </a:gridCol>
                <a:gridCol w="5890260">
                  <a:extLst>
                    <a:ext uri="{9D8B030D-6E8A-4147-A177-3AD203B41FA5}">
                      <a16:colId xmlns:a16="http://schemas.microsoft.com/office/drawing/2014/main" val="822639379"/>
                    </a:ext>
                  </a:extLst>
                </a:gridCol>
              </a:tblGrid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Alternative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Issued Addressed/Impacts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54807"/>
                  </a:ext>
                </a:extLst>
              </a:tr>
              <a:tr h="224328">
                <a:tc>
                  <a:txBody>
                    <a:bodyPr/>
                    <a:lstStyle/>
                    <a:p>
                      <a:r>
                        <a:rPr lang="en-US" sz="1000" dirty="0"/>
                        <a:t>Mill &amp; Overlay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Fixes pavement deficiencies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148805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Roadway Section (3-Lanes)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Serves 2040 traffic volumes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Eliminates alignment shifts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Estimated corridor crash reduction of 24%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Removes 4 Trees</a:t>
                      </a: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367025"/>
                  </a:ext>
                </a:extLst>
              </a:tr>
              <a:tr h="27004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Across Bridge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bike connection across bridge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071018"/>
                  </a:ext>
                </a:extLst>
              </a:tr>
              <a:tr h="28797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Along Center 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Provides on-street dedicated bicycle facilities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7694034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Removes transit pullout per request</a:t>
                      </a:r>
                    </a:p>
                    <a:p>
                      <a:r>
                        <a:rPr lang="en-US" sz="1000" dirty="0"/>
                        <a:t>Maintains existing transit routes</a:t>
                      </a:r>
                    </a:p>
                    <a:p>
                      <a:r>
                        <a:rPr lang="en-US" sz="1000" dirty="0"/>
                        <a:t>Creates vehicle delays when bus is stopped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5961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Removal of 7</a:t>
                      </a:r>
                      <a:r>
                        <a:rPr lang="en-US" sz="1000" baseline="30000" dirty="0"/>
                        <a:t>th</a:t>
                      </a:r>
                      <a:r>
                        <a:rPr lang="en-US" sz="1000" dirty="0"/>
                        <a:t> Street Signal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Allows coordination between signals</a:t>
                      </a:r>
                    </a:p>
                    <a:p>
                      <a:r>
                        <a:rPr lang="en-US" sz="1000" dirty="0"/>
                        <a:t>Signal is not warranted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5953560"/>
                  </a:ext>
                </a:extLst>
              </a:tr>
              <a:tr h="262244">
                <a:tc>
                  <a:txBody>
                    <a:bodyPr/>
                    <a:lstStyle/>
                    <a:p>
                      <a:r>
                        <a:rPr lang="en-US" sz="1000" dirty="0"/>
                        <a:t>Pedestrians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Removes conflict between bikes and </a:t>
                      </a:r>
                      <a:r>
                        <a:rPr lang="en-US" sz="1000" dirty="0" err="1"/>
                        <a:t>peds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Improves ADA compliance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1358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Options to do nothing, relocate or close accesses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4587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r>
                        <a:rPr lang="en-US" sz="1000" dirty="0"/>
                        <a:t>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Changes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221694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r>
                        <a:rPr lang="en-US" sz="1000" dirty="0"/>
                        <a:t>Preliminary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$975,000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3725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869E1E-72B0-4309-AB6F-87564D198925}"/>
              </a:ext>
            </a:extLst>
          </p:cNvPr>
          <p:cNvSpPr txBox="1"/>
          <p:nvPr/>
        </p:nvSpPr>
        <p:spPr>
          <a:xfrm>
            <a:off x="4038600" y="180631"/>
            <a:ext cx="3444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</a:t>
            </a:r>
          </a:p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Designated Bike Lanes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453" y="5106058"/>
            <a:ext cx="538219" cy="50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B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E1F0-936D-4C4D-8288-BB0334BEFF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820270"/>
            <a:ext cx="7387935" cy="47804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ABAC57-79D8-4BDE-9EBC-7910F95474D4}"/>
              </a:ext>
            </a:extLst>
          </p:cNvPr>
          <p:cNvSpPr txBox="1"/>
          <p:nvPr/>
        </p:nvSpPr>
        <p:spPr>
          <a:xfrm>
            <a:off x="4038600" y="18063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</a:t>
            </a:r>
          </a:p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On-Street Parking/Wide Outside Lanes</a:t>
            </a:r>
            <a:endParaRPr lang="nn-NO" sz="16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46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B</a:t>
            </a:r>
            <a:r>
              <a:rPr lang="nn-NO" sz="4000" dirty="0"/>
              <a:t/>
            </a:r>
            <a:br>
              <a:rPr lang="nn-NO" sz="4000" dirty="0"/>
            </a:b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5212080"/>
            <a:ext cx="1371600" cy="364469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8148" y="967248"/>
            <a:ext cx="7986252" cy="422148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472A28-AB29-461A-B28D-1B60F149E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400148"/>
              </p:ext>
            </p:extLst>
          </p:nvPr>
        </p:nvGraphicFramePr>
        <p:xfrm>
          <a:off x="457200" y="831737"/>
          <a:ext cx="8229600" cy="410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340">
                  <a:extLst>
                    <a:ext uri="{9D8B030D-6E8A-4147-A177-3AD203B41FA5}">
                      <a16:colId xmlns:a16="http://schemas.microsoft.com/office/drawing/2014/main" val="2957583262"/>
                    </a:ext>
                  </a:extLst>
                </a:gridCol>
                <a:gridCol w="5890260">
                  <a:extLst>
                    <a:ext uri="{9D8B030D-6E8A-4147-A177-3AD203B41FA5}">
                      <a16:colId xmlns:a16="http://schemas.microsoft.com/office/drawing/2014/main" val="822639379"/>
                    </a:ext>
                  </a:extLst>
                </a:gridCol>
              </a:tblGrid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Alternative Improvements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Issued Addressed/Impacts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54807"/>
                  </a:ext>
                </a:extLst>
              </a:tr>
              <a:tr h="224328">
                <a:tc>
                  <a:txBody>
                    <a:bodyPr/>
                    <a:lstStyle/>
                    <a:p>
                      <a:r>
                        <a:rPr lang="en-US" sz="1000" dirty="0"/>
                        <a:t>Mill &amp; Overlay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Fixes pavement deficiencies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148805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Roadway Section (3-Lanes)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Serves 2040 traffic volumes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Eliminates alignment shifts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Estimated corridor crash reduction of 24%</a:t>
                      </a:r>
                    </a:p>
                    <a:p>
                      <a:r>
                        <a:rPr lang="en-US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Removes 4 trees</a:t>
                      </a:r>
                      <a:endParaRPr lang="en-US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367025"/>
                  </a:ext>
                </a:extLst>
              </a:tr>
              <a:tr h="27004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Across Center Bridge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Creates bike connection across bridge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071018"/>
                  </a:ext>
                </a:extLst>
              </a:tr>
              <a:tr h="287978">
                <a:tc>
                  <a:txBody>
                    <a:bodyPr/>
                    <a:lstStyle/>
                    <a:p>
                      <a:r>
                        <a:rPr lang="en-US" sz="1000" dirty="0"/>
                        <a:t>Bike Facilities Along Center 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Provides wide outside lane for bicycles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7694034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Removes transit pullout per request</a:t>
                      </a:r>
                    </a:p>
                    <a:p>
                      <a:r>
                        <a:rPr lang="en-US" sz="1000" dirty="0"/>
                        <a:t>Maintains existing transit routes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Creates vehicle delays when bus is stopped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75961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Removal of 7</a:t>
                      </a:r>
                      <a:r>
                        <a:rPr lang="en-US" sz="1000" baseline="30000" dirty="0"/>
                        <a:t>th</a:t>
                      </a:r>
                      <a:r>
                        <a:rPr lang="en-US" sz="1000" dirty="0"/>
                        <a:t> Street Signal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Allows coordination between signals</a:t>
                      </a:r>
                    </a:p>
                    <a:p>
                      <a:r>
                        <a:rPr lang="en-US" sz="1000" dirty="0"/>
                        <a:t>Signal is not warranted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5953560"/>
                  </a:ext>
                </a:extLst>
              </a:tr>
              <a:tr h="262244">
                <a:tc>
                  <a:txBody>
                    <a:bodyPr/>
                    <a:lstStyle/>
                    <a:p>
                      <a:r>
                        <a:rPr lang="en-US" sz="1000" dirty="0"/>
                        <a:t>Pedestrians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Removes conflict between bikes and </a:t>
                      </a:r>
                      <a:r>
                        <a:rPr lang="en-US" sz="1000" dirty="0" err="1"/>
                        <a:t>peds</a:t>
                      </a:r>
                      <a:endParaRPr lang="en-US" sz="1000" dirty="0"/>
                    </a:p>
                    <a:p>
                      <a:r>
                        <a:rPr lang="en-US" sz="1000" dirty="0"/>
                        <a:t>Improves ADA compliance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135888"/>
                  </a:ext>
                </a:extLst>
              </a:tr>
              <a:tr h="386026">
                <a:tc>
                  <a:txBody>
                    <a:bodyPr/>
                    <a:lstStyle/>
                    <a:p>
                      <a:r>
                        <a:rPr lang="en-US" sz="1000" dirty="0"/>
                        <a:t>Access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Options to do nothing, relocate or close accesses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4587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r>
                        <a:rPr lang="en-US" sz="1000" dirty="0"/>
                        <a:t>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Adds on-street parking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6221694"/>
                  </a:ext>
                </a:extLst>
              </a:tr>
              <a:tr h="225772">
                <a:tc>
                  <a:txBody>
                    <a:bodyPr/>
                    <a:lstStyle/>
                    <a:p>
                      <a:r>
                        <a:rPr lang="en-US" sz="1000" dirty="0"/>
                        <a:t>Preliminary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$816,000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3725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869E1E-72B0-4309-AB6F-87564D198925}"/>
              </a:ext>
            </a:extLst>
          </p:cNvPr>
          <p:cNvSpPr txBox="1"/>
          <p:nvPr/>
        </p:nvSpPr>
        <p:spPr>
          <a:xfrm>
            <a:off x="4038600" y="18063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+ 3-Lane Section + </a:t>
            </a:r>
          </a:p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On-Street Parking/Wide Outside Lanes</a:t>
            </a:r>
            <a:endParaRPr lang="nn-NO" sz="16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011" y="5188727"/>
            <a:ext cx="506008" cy="47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0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52500"/>
          </a:xfrm>
        </p:spPr>
        <p:txBody>
          <a:bodyPr/>
          <a:lstStyle/>
          <a:p>
            <a:r>
              <a:rPr lang="en-US" sz="4000" dirty="0"/>
              <a:t>Alternative 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69E1E-72B0-4309-AB6F-87564D198925}"/>
              </a:ext>
            </a:extLst>
          </p:cNvPr>
          <p:cNvSpPr txBox="1"/>
          <p:nvPr/>
        </p:nvSpPr>
        <p:spPr>
          <a:xfrm>
            <a:off x="4038600" y="180631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Mill &amp; Overlay + </a:t>
            </a:r>
          </a:p>
          <a:p>
            <a:r>
              <a:rPr lang="en-US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Re-stripe to Existing Lane Configuration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BE1F0-936D-4C4D-8288-BB0334BEFF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820270"/>
            <a:ext cx="7387935" cy="478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tec">
  <a:themeElements>
    <a:clrScheme name="Stantec">
      <a:dk1>
        <a:sysClr val="windowText" lastClr="000000"/>
      </a:dk1>
      <a:lt1>
        <a:sysClr val="window" lastClr="FFFFFF"/>
      </a:lt1>
      <a:dk2>
        <a:srgbClr val="FF9B26"/>
      </a:dk2>
      <a:lt2>
        <a:srgbClr val="8B8376"/>
      </a:lt2>
      <a:accent1>
        <a:srgbClr val="FF9B26"/>
      </a:accent1>
      <a:accent2>
        <a:srgbClr val="D71923"/>
      </a:accent2>
      <a:accent3>
        <a:srgbClr val="FFC90E"/>
      </a:accent3>
      <a:accent4>
        <a:srgbClr val="00A8FF"/>
      </a:accent4>
      <a:accent5>
        <a:srgbClr val="75C000"/>
      </a:accent5>
      <a:accent6>
        <a:srgbClr val="8B8376"/>
      </a:accent6>
      <a:hlink>
        <a:srgbClr val="0000FF"/>
      </a:hlink>
      <a:folHlink>
        <a:srgbClr val="800080"/>
      </a:folHlink>
    </a:clrScheme>
    <a:fontScheme name="Stantec Fon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10275</TotalTime>
  <Words>825</Words>
  <Application>Microsoft Office PowerPoint</Application>
  <PresentationFormat>On-screen Show (16:10)</PresentationFormat>
  <Paragraphs>238</Paragraphs>
  <Slides>36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Century Gothic</vt:lpstr>
      <vt:lpstr>Wingdings</vt:lpstr>
      <vt:lpstr>Stantec</vt:lpstr>
      <vt:lpstr>PowerPoint Presentation</vt:lpstr>
      <vt:lpstr>PowerPoint Presentation</vt:lpstr>
      <vt:lpstr>Needs Assessment</vt:lpstr>
      <vt:lpstr>Alternative Development</vt:lpstr>
      <vt:lpstr>Alternative A </vt:lpstr>
      <vt:lpstr>Alternative A </vt:lpstr>
      <vt:lpstr>Alternative B </vt:lpstr>
      <vt:lpstr>Alternative B </vt:lpstr>
      <vt:lpstr>Alternative C</vt:lpstr>
      <vt:lpstr>Alternative C </vt:lpstr>
      <vt:lpstr>Alternative D</vt:lpstr>
      <vt:lpstr>Alternative D </vt:lpstr>
      <vt:lpstr>Additive Alternative 1</vt:lpstr>
      <vt:lpstr>Public Education: Road Diet Facts &amp; Myth Busters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Existing Traffic Operations Analysis (2018)</vt:lpstr>
      <vt:lpstr>Forecast Traffic Operations Analysis (2040)</vt:lpstr>
      <vt:lpstr>Landscape Opportunities</vt:lpstr>
      <vt:lpstr>Landscape Opportunities</vt:lpstr>
      <vt:lpstr>Landscape Opportunities</vt:lpstr>
      <vt:lpstr>Options Chosen</vt:lpstr>
      <vt:lpstr>Questions or Comments?</vt:lpstr>
    </vt:vector>
  </TitlesOfParts>
  <Company>Stantec Consulting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Strasheim, Amy</dc:creator>
  <cp:lastModifiedBy>Anna Pierce</cp:lastModifiedBy>
  <cp:revision>316</cp:revision>
  <cp:lastPrinted>2017-06-22T13:49:05Z</cp:lastPrinted>
  <dcterms:created xsi:type="dcterms:W3CDTF">2013-08-12T00:44:09Z</dcterms:created>
  <dcterms:modified xsi:type="dcterms:W3CDTF">2019-08-29T19:57:13Z</dcterms:modified>
</cp:coreProperties>
</file>