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81"/>
  </p:notesMasterIdLst>
  <p:handoutMasterIdLst>
    <p:handoutMasterId r:id="rId82"/>
  </p:handoutMasterIdLst>
  <p:sldIdLst>
    <p:sldId id="646" r:id="rId2"/>
    <p:sldId id="833" r:id="rId3"/>
    <p:sldId id="851" r:id="rId4"/>
    <p:sldId id="834" r:id="rId5"/>
    <p:sldId id="832" r:id="rId6"/>
    <p:sldId id="835" r:id="rId7"/>
    <p:sldId id="811" r:id="rId8"/>
    <p:sldId id="828" r:id="rId9"/>
    <p:sldId id="823" r:id="rId10"/>
    <p:sldId id="825" r:id="rId11"/>
    <p:sldId id="791" r:id="rId12"/>
    <p:sldId id="812" r:id="rId13"/>
    <p:sldId id="836" r:id="rId14"/>
    <p:sldId id="668" r:id="rId15"/>
    <p:sldId id="750" r:id="rId16"/>
    <p:sldId id="744" r:id="rId17"/>
    <p:sldId id="837" r:id="rId18"/>
    <p:sldId id="765" r:id="rId19"/>
    <p:sldId id="852" r:id="rId20"/>
    <p:sldId id="853" r:id="rId21"/>
    <p:sldId id="854" r:id="rId22"/>
    <p:sldId id="855" r:id="rId23"/>
    <p:sldId id="859" r:id="rId24"/>
    <p:sldId id="860" r:id="rId25"/>
    <p:sldId id="861" r:id="rId26"/>
    <p:sldId id="862" r:id="rId27"/>
    <p:sldId id="863" r:id="rId28"/>
    <p:sldId id="864" r:id="rId29"/>
    <p:sldId id="865" r:id="rId30"/>
    <p:sldId id="866" r:id="rId31"/>
    <p:sldId id="867" r:id="rId32"/>
    <p:sldId id="868" r:id="rId33"/>
    <p:sldId id="869" r:id="rId34"/>
    <p:sldId id="870" r:id="rId35"/>
    <p:sldId id="871" r:id="rId36"/>
    <p:sldId id="872" r:id="rId37"/>
    <p:sldId id="873" r:id="rId38"/>
    <p:sldId id="874" r:id="rId39"/>
    <p:sldId id="875" r:id="rId40"/>
    <p:sldId id="876" r:id="rId41"/>
    <p:sldId id="877" r:id="rId42"/>
    <p:sldId id="878" r:id="rId43"/>
    <p:sldId id="879" r:id="rId44"/>
    <p:sldId id="880" r:id="rId45"/>
    <p:sldId id="882" r:id="rId46"/>
    <p:sldId id="883" r:id="rId47"/>
    <p:sldId id="885" r:id="rId48"/>
    <p:sldId id="886" r:id="rId49"/>
    <p:sldId id="887" r:id="rId50"/>
    <p:sldId id="888" r:id="rId51"/>
    <p:sldId id="889" r:id="rId52"/>
    <p:sldId id="890" r:id="rId53"/>
    <p:sldId id="891" r:id="rId54"/>
    <p:sldId id="892" r:id="rId55"/>
    <p:sldId id="893" r:id="rId56"/>
    <p:sldId id="894" r:id="rId57"/>
    <p:sldId id="895" r:id="rId58"/>
    <p:sldId id="896" r:id="rId59"/>
    <p:sldId id="839" r:id="rId60"/>
    <p:sldId id="840" r:id="rId61"/>
    <p:sldId id="841" r:id="rId62"/>
    <p:sldId id="842" r:id="rId63"/>
    <p:sldId id="843" r:id="rId64"/>
    <p:sldId id="844" r:id="rId65"/>
    <p:sldId id="845" r:id="rId66"/>
    <p:sldId id="846" r:id="rId67"/>
    <p:sldId id="847" r:id="rId68"/>
    <p:sldId id="848" r:id="rId69"/>
    <p:sldId id="849" r:id="rId70"/>
    <p:sldId id="850" r:id="rId71"/>
    <p:sldId id="815" r:id="rId72"/>
    <p:sldId id="819" r:id="rId73"/>
    <p:sldId id="820" r:id="rId74"/>
    <p:sldId id="738" r:id="rId75"/>
    <p:sldId id="739" r:id="rId76"/>
    <p:sldId id="736" r:id="rId77"/>
    <p:sldId id="740" r:id="rId78"/>
    <p:sldId id="831" r:id="rId79"/>
    <p:sldId id="838" r:id="rId80"/>
  </p:sldIdLst>
  <p:sldSz cx="9144000" cy="6858000" type="screen4x3"/>
  <p:notesSz cx="7023100" cy="9309100"/>
  <p:custDataLst>
    <p:tags r:id="rId8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0000"/>
    <a:srgbClr val="001B36"/>
    <a:srgbClr val="19384D"/>
    <a:srgbClr val="002C58"/>
    <a:srgbClr val="162248"/>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14" autoAdjust="0"/>
    <p:restoredTop sz="98983" autoAdjust="0"/>
  </p:normalViewPr>
  <p:slideViewPr>
    <p:cSldViewPr>
      <p:cViewPr varScale="1">
        <p:scale>
          <a:sx n="69" d="100"/>
          <a:sy n="69" d="100"/>
        </p:scale>
        <p:origin x="1316" y="32"/>
      </p:cViewPr>
      <p:guideLst>
        <p:guide orient="horz" pos="2160"/>
        <p:guide pos="267"/>
      </p:guideLst>
    </p:cSldViewPr>
  </p:slideViewPr>
  <p:outlineViewPr>
    <p:cViewPr>
      <p:scale>
        <a:sx n="33" d="100"/>
        <a:sy n="33" d="100"/>
      </p:scale>
      <p:origin x="0" y="13188"/>
    </p:cViewPr>
  </p:outlineViewPr>
  <p:notesTextViewPr>
    <p:cViewPr>
      <p:scale>
        <a:sx n="100" d="100"/>
        <a:sy n="100" d="100"/>
      </p:scale>
      <p:origin x="0" y="0"/>
    </p:cViewPr>
  </p:notesTextViewPr>
  <p:sorterViewPr>
    <p:cViewPr varScale="1">
      <p:scale>
        <a:sx n="1" d="1"/>
        <a:sy n="1" d="1"/>
      </p:scale>
      <p:origin x="0" y="-8622"/>
    </p:cViewPr>
  </p:sorterViewPr>
  <p:gridSpacing cx="57607" cy="5760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6" tIns="46499" rIns="92996" bIns="46499"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3795"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2996" tIns="46499" rIns="92996" bIns="4649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3796"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2996" tIns="46499" rIns="92996" bIns="46499"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3797"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2996" tIns="46499" rIns="92996" bIns="46499" numCol="1" anchor="b" anchorCtr="0" compatLnSpc="1">
            <a:prstTxWarp prst="textNoShape">
              <a:avLst/>
            </a:prstTxWarp>
          </a:bodyPr>
          <a:lstStyle>
            <a:lvl1pPr algn="r" eaLnBrk="1" hangingPunct="1">
              <a:defRPr sz="1200"/>
            </a:lvl1pPr>
          </a:lstStyle>
          <a:p>
            <a:pPr>
              <a:defRPr/>
            </a:pPr>
            <a:fld id="{8F774AEC-150F-40A7-841A-7D8591B5AF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6" tIns="46499" rIns="92996" bIns="46499"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483" name="Rectangle 3"/>
          <p:cNvSpPr>
            <a:spLocks noGrp="1" noChangeArrowheads="1"/>
          </p:cNvSpPr>
          <p:nvPr>
            <p:ph type="dt" idx="1"/>
          </p:nvPr>
        </p:nvSpPr>
        <p:spPr bwMode="auto">
          <a:xfrm>
            <a:off x="3978275" y="0"/>
            <a:ext cx="3043238" cy="465138"/>
          </a:xfrm>
          <a:prstGeom prst="rect">
            <a:avLst/>
          </a:prstGeom>
          <a:noFill/>
          <a:ln w="9525">
            <a:noFill/>
            <a:miter lim="800000"/>
            <a:headEnd/>
            <a:tailEnd/>
          </a:ln>
          <a:effectLst/>
        </p:spPr>
        <p:txBody>
          <a:bodyPr vert="horz" wrap="square" lIns="92996" tIns="46499" rIns="92996" bIns="4649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85863" y="700088"/>
            <a:ext cx="4652962"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03263" y="4422775"/>
            <a:ext cx="5616575" cy="4186238"/>
          </a:xfrm>
          <a:prstGeom prst="rect">
            <a:avLst/>
          </a:prstGeom>
          <a:noFill/>
          <a:ln w="9525">
            <a:noFill/>
            <a:miter lim="800000"/>
            <a:headEnd/>
            <a:tailEnd/>
          </a:ln>
          <a:effectLst/>
        </p:spPr>
        <p:txBody>
          <a:bodyPr vert="horz" wrap="square" lIns="92996" tIns="46499" rIns="92996" bIns="4649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842375"/>
            <a:ext cx="3043238" cy="465138"/>
          </a:xfrm>
          <a:prstGeom prst="rect">
            <a:avLst/>
          </a:prstGeom>
          <a:noFill/>
          <a:ln w="9525">
            <a:noFill/>
            <a:miter lim="800000"/>
            <a:headEnd/>
            <a:tailEnd/>
          </a:ln>
          <a:effectLst/>
        </p:spPr>
        <p:txBody>
          <a:bodyPr vert="horz" wrap="square" lIns="92996" tIns="46499" rIns="92996" bIns="46499"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3978275" y="8842375"/>
            <a:ext cx="3043238" cy="465138"/>
          </a:xfrm>
          <a:prstGeom prst="rect">
            <a:avLst/>
          </a:prstGeom>
          <a:noFill/>
          <a:ln w="9525">
            <a:noFill/>
            <a:miter lim="800000"/>
            <a:headEnd/>
            <a:tailEnd/>
          </a:ln>
          <a:effectLst/>
        </p:spPr>
        <p:txBody>
          <a:bodyPr vert="horz" wrap="square" lIns="92996" tIns="46499" rIns="92996" bIns="46499" numCol="1" anchor="b" anchorCtr="0" compatLnSpc="1">
            <a:prstTxWarp prst="textNoShape">
              <a:avLst/>
            </a:prstTxWarp>
          </a:bodyPr>
          <a:lstStyle>
            <a:lvl1pPr algn="r" eaLnBrk="1" hangingPunct="1">
              <a:defRPr sz="1200"/>
            </a:lvl1pPr>
          </a:lstStyle>
          <a:p>
            <a:pPr>
              <a:defRPr/>
            </a:pPr>
            <a:fld id="{A73C9F63-4C57-4275-B20B-226EDA7994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0888" indent="-288925">
              <a:spcBef>
                <a:spcPct val="30000"/>
              </a:spcBef>
              <a:defRPr sz="1200">
                <a:solidFill>
                  <a:schemeClr val="tx1"/>
                </a:solidFill>
                <a:latin typeface="Arial" panose="020B0604020202020204" pitchFamily="34" charset="0"/>
              </a:defRPr>
            </a:lvl2pPr>
            <a:lvl3pPr marL="1155700" indent="-230188">
              <a:spcBef>
                <a:spcPct val="30000"/>
              </a:spcBef>
              <a:defRPr sz="1200">
                <a:solidFill>
                  <a:schemeClr val="tx1"/>
                </a:solidFill>
                <a:latin typeface="Arial" panose="020B0604020202020204" pitchFamily="34" charset="0"/>
              </a:defRPr>
            </a:lvl3pPr>
            <a:lvl4pPr marL="1617663" indent="-230188">
              <a:spcBef>
                <a:spcPct val="30000"/>
              </a:spcBef>
              <a:defRPr sz="1200">
                <a:solidFill>
                  <a:schemeClr val="tx1"/>
                </a:solidFill>
                <a:latin typeface="Arial" panose="020B0604020202020204" pitchFamily="34" charset="0"/>
              </a:defRPr>
            </a:lvl4pPr>
            <a:lvl5pPr marL="2079625" indent="-230188">
              <a:spcBef>
                <a:spcPct val="30000"/>
              </a:spcBef>
              <a:defRPr sz="1200">
                <a:solidFill>
                  <a:schemeClr val="tx1"/>
                </a:solidFill>
                <a:latin typeface="Arial" panose="020B0604020202020204" pitchFamily="34" charset="0"/>
              </a:defRPr>
            </a:lvl5pPr>
            <a:lvl6pPr marL="2536825" indent="-230188" eaLnBrk="0" fontAlgn="base" hangingPunct="0">
              <a:spcBef>
                <a:spcPct val="30000"/>
              </a:spcBef>
              <a:spcAft>
                <a:spcPct val="0"/>
              </a:spcAft>
              <a:defRPr sz="1200">
                <a:solidFill>
                  <a:schemeClr val="tx1"/>
                </a:solidFill>
                <a:latin typeface="Arial" panose="020B0604020202020204" pitchFamily="34" charset="0"/>
              </a:defRPr>
            </a:lvl6pPr>
            <a:lvl7pPr marL="2994025" indent="-230188" eaLnBrk="0" fontAlgn="base" hangingPunct="0">
              <a:spcBef>
                <a:spcPct val="30000"/>
              </a:spcBef>
              <a:spcAft>
                <a:spcPct val="0"/>
              </a:spcAft>
              <a:defRPr sz="1200">
                <a:solidFill>
                  <a:schemeClr val="tx1"/>
                </a:solidFill>
                <a:latin typeface="Arial" panose="020B0604020202020204" pitchFamily="34" charset="0"/>
              </a:defRPr>
            </a:lvl7pPr>
            <a:lvl8pPr marL="3451225" indent="-230188" eaLnBrk="0" fontAlgn="base" hangingPunct="0">
              <a:spcBef>
                <a:spcPct val="30000"/>
              </a:spcBef>
              <a:spcAft>
                <a:spcPct val="0"/>
              </a:spcAft>
              <a:defRPr sz="1200">
                <a:solidFill>
                  <a:schemeClr val="tx1"/>
                </a:solidFill>
                <a:latin typeface="Arial" panose="020B0604020202020204" pitchFamily="34" charset="0"/>
              </a:defRPr>
            </a:lvl8pPr>
            <a:lvl9pPr marL="3908425" indent="-2301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4F943D-60CB-47D4-8575-EE99C0E75F39}" type="slidenum">
              <a:rPr lang="en-US" altLang="en-US" smtClean="0"/>
              <a:pPr>
                <a:spcBef>
                  <a:spcPct val="0"/>
                </a:spcBef>
              </a:pPr>
              <a:t>4</a:t>
            </a:fld>
            <a:endParaRPr lang="en-US" altLang="en-US" smtClean="0"/>
          </a:p>
        </p:txBody>
      </p:sp>
      <p:sp>
        <p:nvSpPr>
          <p:cNvPr id="8195" name="Rectangle 2"/>
          <p:cNvSpPr>
            <a:spLocks noRot="1" noChangeArrowheads="1" noTextEdit="1"/>
          </p:cNvSpPr>
          <p:nvPr>
            <p:ph type="sldImg"/>
          </p:nvPr>
        </p:nvSpPr>
        <p:spPr>
          <a:xfrm>
            <a:off x="1206500" y="706438"/>
            <a:ext cx="4689475" cy="3516312"/>
          </a:xfrm>
          <a:ln w="12700" cap="flat"/>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6" tIns="46554" rIns="93106" bIns="46554"/>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40% workers.</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BCABC4-CF22-4D4F-BC49-194C0FAD28E7}" type="slidenum">
              <a:rPr lang="en-US" altLang="en-US" smtClean="0">
                <a:solidFill>
                  <a:schemeClr val="tx2"/>
                </a:solidFill>
              </a:rPr>
              <a:pPr>
                <a:spcBef>
                  <a:spcPct val="0"/>
                </a:spcBef>
              </a:pPr>
              <a:t>44</a:t>
            </a:fld>
            <a:endParaRPr lang="en-US" altLang="en-US" smtClean="0">
              <a:solidFill>
                <a:schemeClr val="tx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238"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7088" indent="-231775">
              <a:spcBef>
                <a:spcPct val="30000"/>
              </a:spcBef>
              <a:defRPr sz="1200">
                <a:solidFill>
                  <a:schemeClr val="tx1"/>
                </a:solidFill>
                <a:latin typeface="Arial" panose="020B0604020202020204" pitchFamily="34" charset="0"/>
              </a:defRPr>
            </a:lvl5pPr>
            <a:lvl6pPr marL="2554288" indent="-231775" eaLnBrk="0" fontAlgn="base" hangingPunct="0">
              <a:spcBef>
                <a:spcPct val="30000"/>
              </a:spcBef>
              <a:spcAft>
                <a:spcPct val="0"/>
              </a:spcAft>
              <a:defRPr sz="1200">
                <a:solidFill>
                  <a:schemeClr val="tx1"/>
                </a:solidFill>
                <a:latin typeface="Arial" panose="020B0604020202020204" pitchFamily="34" charset="0"/>
              </a:defRPr>
            </a:lvl6pPr>
            <a:lvl7pPr marL="3011488" indent="-231775" eaLnBrk="0" fontAlgn="base" hangingPunct="0">
              <a:spcBef>
                <a:spcPct val="30000"/>
              </a:spcBef>
              <a:spcAft>
                <a:spcPct val="0"/>
              </a:spcAft>
              <a:defRPr sz="1200">
                <a:solidFill>
                  <a:schemeClr val="tx1"/>
                </a:solidFill>
                <a:latin typeface="Arial" panose="020B0604020202020204" pitchFamily="34" charset="0"/>
              </a:defRPr>
            </a:lvl7pPr>
            <a:lvl8pPr marL="3468688" indent="-231775" eaLnBrk="0" fontAlgn="base" hangingPunct="0">
              <a:spcBef>
                <a:spcPct val="30000"/>
              </a:spcBef>
              <a:spcAft>
                <a:spcPct val="0"/>
              </a:spcAft>
              <a:defRPr sz="1200">
                <a:solidFill>
                  <a:schemeClr val="tx1"/>
                </a:solidFill>
                <a:latin typeface="Arial" panose="020B0604020202020204" pitchFamily="34" charset="0"/>
              </a:defRPr>
            </a:lvl8pPr>
            <a:lvl9pPr marL="3925888"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C56E8E-AA5A-4822-ADB6-7F04AC038017}" type="slidenum">
              <a:rPr lang="en-US" altLang="en-US" smtClean="0">
                <a:solidFill>
                  <a:schemeClr val="tx2"/>
                </a:solidFill>
              </a:rPr>
              <a:pPr>
                <a:spcBef>
                  <a:spcPct val="0"/>
                </a:spcBef>
              </a:pPr>
              <a:t>48</a:t>
            </a:fld>
            <a:endParaRPr lang="en-US" altLang="en-US" smtClean="0">
              <a:solidFill>
                <a:schemeClr val="tx2"/>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6CFEAC-522A-4066-9334-6F6FB3A7183C}" type="slidenum">
              <a:rPr lang="en-US" altLang="en-US" smtClean="0">
                <a:solidFill>
                  <a:schemeClr val="tx2"/>
                </a:solidFill>
              </a:rPr>
              <a:pPr>
                <a:spcBef>
                  <a:spcPct val="0"/>
                </a:spcBef>
              </a:pPr>
              <a:t>51</a:t>
            </a:fld>
            <a:endParaRPr lang="en-US" altLang="en-US" smtClean="0">
              <a:solidFill>
                <a:schemeClr val="tx2"/>
              </a:solidFill>
            </a:endParaRPr>
          </a:p>
        </p:txBody>
      </p:sp>
      <p:sp>
        <p:nvSpPr>
          <p:cNvPr id="67587" name="Slide Image Placeholder 1"/>
          <p:cNvSpPr>
            <a:spLocks noGrp="1" noRot="1" noChangeAspect="1" noTextEdit="1"/>
          </p:cNvSpPr>
          <p:nvPr>
            <p:ph type="sldImg"/>
          </p:nvPr>
        </p:nvSpPr>
        <p:spPr>
          <a:xfrm>
            <a:off x="1204913" y="704850"/>
            <a:ext cx="4694237" cy="3519488"/>
          </a:xfrm>
          <a:ln/>
        </p:spPr>
      </p:sp>
      <p:sp>
        <p:nvSpPr>
          <p:cNvPr id="67588" name="Notes Placeholder 2"/>
          <p:cNvSpPr>
            <a:spLocks noGrp="1"/>
          </p:cNvSpPr>
          <p:nvPr>
            <p:ph type="body" idx="1"/>
          </p:nvPr>
        </p:nvSpPr>
        <p:spPr>
          <a:xfrm>
            <a:off x="709613" y="4459288"/>
            <a:ext cx="5683250"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50" tIns="48127" rIns="96250" bIns="48127"/>
          <a:lstStyle/>
          <a:p>
            <a:pPr eaLnBrk="1" hangingPunct="1"/>
            <a:endParaRPr lang="en-US" altLang="en-US" smtClean="0">
              <a:latin typeface="Arial" panose="020B0604020202020204" pitchFamily="34" charset="0"/>
            </a:endParaRPr>
          </a:p>
        </p:txBody>
      </p:sp>
      <p:sp>
        <p:nvSpPr>
          <p:cNvPr id="67589" name="Slide Number Placeholder 3"/>
          <p:cNvSpPr txBox="1">
            <a:spLocks noGrp="1"/>
          </p:cNvSpPr>
          <p:nvPr/>
        </p:nvSpPr>
        <p:spPr bwMode="auto">
          <a:xfrm>
            <a:off x="4022725" y="8916988"/>
            <a:ext cx="30781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50" tIns="48127" rIns="96250" bIns="48127"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4F867384-4611-42B2-A3F5-D47E76A98005}" type="slidenum">
              <a:rPr lang="en-US" altLang="en-US"/>
              <a:pPr algn="r">
                <a:spcBef>
                  <a:spcPct val="0"/>
                </a:spcBef>
              </a:pPr>
              <a:t>51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806C57-C837-4D26-B06A-9AC2E7861618}" type="slidenum">
              <a:rPr lang="en-US" altLang="en-US" smtClean="0">
                <a:solidFill>
                  <a:schemeClr val="tx2"/>
                </a:solidFill>
              </a:rPr>
              <a:pPr>
                <a:spcBef>
                  <a:spcPct val="0"/>
                </a:spcBef>
              </a:pPr>
              <a:t>52</a:t>
            </a:fld>
            <a:endParaRPr lang="en-US" altLang="en-US" smtClean="0">
              <a:solidFill>
                <a:schemeClr val="tx2"/>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9A943F-5BF7-4D75-85AC-6DC6F9932CF3}" type="slidenum">
              <a:rPr lang="en-US" altLang="en-US" smtClean="0">
                <a:solidFill>
                  <a:schemeClr val="tx2"/>
                </a:solidFill>
              </a:rPr>
              <a:pPr>
                <a:spcBef>
                  <a:spcPct val="0"/>
                </a:spcBef>
              </a:pPr>
              <a:t>53</a:t>
            </a:fld>
            <a:endParaRPr lang="en-US" altLang="en-US" smtClean="0">
              <a:solidFill>
                <a:schemeClr val="tx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57F85E-4AC4-4809-8BBC-6ABC32316A5A}" type="slidenum">
              <a:rPr lang="en-US" altLang="en-US" smtClean="0">
                <a:solidFill>
                  <a:schemeClr val="tx2"/>
                </a:solidFill>
              </a:rPr>
              <a:pPr>
                <a:spcBef>
                  <a:spcPct val="0"/>
                </a:spcBef>
              </a:pPr>
              <a:t>55</a:t>
            </a:fld>
            <a:endParaRPr lang="en-US" altLang="en-US" smtClean="0">
              <a:solidFill>
                <a:schemeClr val="tx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0-50,000 vs 50,000+</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A4B929-3702-4F4B-9168-E8DF63BAD1AE}" type="slidenum">
              <a:rPr lang="en-US" altLang="en-US" smtClean="0"/>
              <a:pPr/>
              <a:t>66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0-50,000 vs 50,000+</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F8A106-CD09-493E-9237-A5E14DCF357F}" type="slidenum">
              <a:rPr lang="en-US" altLang="en-US" smtClean="0"/>
              <a:pPr/>
              <a:t>67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D7DD78-CF75-46F5-A50A-7086677F13AD}" type="slidenum">
              <a:rPr lang="en-US" altLang="en-US" smtClean="0"/>
              <a:pPr/>
              <a:t>69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Rot="1" noChangeArrowheads="1" noTextEdit="1"/>
          </p:cNvSpPr>
          <p:nvPr>
            <p:ph type="sldImg"/>
          </p:nvPr>
        </p:nvSpPr>
        <p:spPr>
          <a:xfrm>
            <a:off x="1190625" y="700088"/>
            <a:ext cx="4652963" cy="3489325"/>
          </a:xfrm>
          <a:ln/>
        </p:spPr>
      </p:sp>
      <p:sp>
        <p:nvSpPr>
          <p:cNvPr id="21507" name="Rectangle 3"/>
          <p:cNvSpPr>
            <a:spLocks noGrp="1" noChangeArrowheads="1"/>
          </p:cNvSpPr>
          <p:nvPr>
            <p:ph type="body" idx="1"/>
          </p:nvPr>
        </p:nvSpPr>
        <p:spPr>
          <a:xfrm>
            <a:off x="936625" y="4422775"/>
            <a:ext cx="5149850"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 </a:t>
            </a:r>
            <a:endParaRPr lang="en-US" altLang="en-US" smtClean="0">
              <a:latin typeface="Arial" panose="020B0604020202020204" pitchFamily="34" charset="0"/>
            </a:endParaRPr>
          </a:p>
          <a:p>
            <a:r>
              <a:rPr lang="en-US" altLang="en-US" sz="1400" smtClean="0">
                <a:latin typeface="Arial" panose="020B0604020202020204" pitchFamily="34" charset="0"/>
                <a:cs typeface="Arial" panose="020B0604020202020204" pitchFamily="34" charset="0"/>
              </a:rPr>
              <a:t>The Census Bureau used two different forms to collect Census 2000 data. </a:t>
            </a:r>
          </a:p>
          <a:p>
            <a:endParaRPr lang="en-US" altLang="en-US" sz="1400" smtClean="0">
              <a:latin typeface="Arial" panose="020B0604020202020204" pitchFamily="34" charset="0"/>
              <a:cs typeface="Arial" panose="020B0604020202020204" pitchFamily="34" charset="0"/>
            </a:endParaRPr>
          </a:p>
          <a:p>
            <a:r>
              <a:rPr lang="en-US" altLang="en-US" sz="1400" smtClean="0">
                <a:latin typeface="Arial" panose="020B0604020202020204" pitchFamily="34" charset="0"/>
                <a:cs typeface="Arial" panose="020B0604020202020204" pitchFamily="34" charset="0"/>
              </a:rPr>
              <a:t>A  short form with seven basic questions went to all households and a long form with these same questions and additional questions went to a sample of households. </a:t>
            </a:r>
          </a:p>
          <a:p>
            <a:endParaRPr lang="en-US" altLang="en-US" sz="1400" smtClean="0">
              <a:latin typeface="Arial" panose="020B0604020202020204" pitchFamily="34" charset="0"/>
              <a:cs typeface="Arial" panose="020B0604020202020204" pitchFamily="34" charset="0"/>
            </a:endParaRPr>
          </a:p>
          <a:p>
            <a:r>
              <a:rPr lang="en-US" altLang="en-US" sz="1400" smtClean="0">
                <a:latin typeface="Arial" panose="020B0604020202020204" pitchFamily="34" charset="0"/>
                <a:cs typeface="Arial" panose="020B0604020202020204" pitchFamily="34" charset="0"/>
              </a:rPr>
              <a:t>The information that is tabulated from the questions asked of every person and housing unit is called the100-percent or short-form data. </a:t>
            </a:r>
            <a:endParaRPr lang="en-US" altLang="en-US" sz="1400" smtClean="0">
              <a:latin typeface="Arial" panose="020B0604020202020204" pitchFamily="34" charset="0"/>
            </a:endParaRPr>
          </a:p>
          <a:p>
            <a:r>
              <a:rPr lang="en-US" altLang="en-US" sz="1400" smtClean="0">
                <a:latin typeface="Arial" panose="020B0604020202020204" pitchFamily="34" charset="0"/>
                <a:cs typeface="Arial" panose="020B0604020202020204" pitchFamily="34" charset="0"/>
              </a:rPr>
              <a:t> </a:t>
            </a:r>
            <a:endParaRPr lang="en-US" altLang="en-US" sz="1400" smtClean="0">
              <a:latin typeface="Arial" panose="020B0604020202020204" pitchFamily="34" charset="0"/>
            </a:endParaRPr>
          </a:p>
          <a:p>
            <a:r>
              <a:rPr lang="en-US" altLang="en-US" sz="1400" smtClean="0">
                <a:latin typeface="Arial" panose="020B0604020202020204" pitchFamily="34" charset="0"/>
                <a:cs typeface="Arial" panose="020B0604020202020204" pitchFamily="34" charset="0"/>
              </a:rPr>
              <a:t>The long-form questionnaire included the same seven population and housing questions plus additional inquiries.  This is called either the sample data, or the long-form data.</a:t>
            </a:r>
          </a:p>
          <a:p>
            <a:endParaRPr lang="en-US" altLang="en-US" sz="1400"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DEFINITIONS:</a:t>
            </a:r>
            <a:endParaRPr lang="en-US" altLang="en-US"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100% Data</a:t>
            </a:r>
            <a:r>
              <a:rPr lang="en-US" altLang="en-US" smtClean="0">
                <a:latin typeface="Arial" panose="020B0604020202020204" pitchFamily="34" charset="0"/>
                <a:cs typeface="Arial" panose="020B0604020202020204" pitchFamily="34" charset="0"/>
              </a:rPr>
              <a:t> - Population and housing information collected for all living quarters in the United States. </a:t>
            </a:r>
            <a:endParaRPr lang="en-US" altLang="en-US"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Census</a:t>
            </a:r>
            <a:r>
              <a:rPr lang="en-US" altLang="en-US" smtClean="0">
                <a:latin typeface="Arial" panose="020B0604020202020204" pitchFamily="34" charset="0"/>
                <a:cs typeface="Arial" panose="020B0604020202020204" pitchFamily="34" charset="0"/>
              </a:rPr>
              <a:t> - A complete enumeration (count) of a population or  the business and commercial establishments, farms, or governments in an area. </a:t>
            </a:r>
            <a:endParaRPr lang="en-US" altLang="en-US"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Long form</a:t>
            </a:r>
            <a:r>
              <a:rPr lang="en-US" altLang="en-US" smtClean="0">
                <a:latin typeface="Arial" panose="020B0604020202020204" pitchFamily="34" charset="0"/>
                <a:cs typeface="Arial" panose="020B0604020202020204" pitchFamily="34" charset="0"/>
              </a:rPr>
              <a:t> - The decennial census questionnaire containing 100 percent and sample questions. </a:t>
            </a:r>
            <a:endParaRPr lang="en-US" altLang="en-US"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Sample data</a:t>
            </a:r>
            <a:r>
              <a:rPr lang="en-US" altLang="en-US" smtClean="0">
                <a:latin typeface="Arial" panose="020B0604020202020204" pitchFamily="34" charset="0"/>
                <a:cs typeface="Arial" panose="020B0604020202020204" pitchFamily="34" charset="0"/>
              </a:rPr>
              <a:t> - Detailed social, economic, and housing information collected on the long form from a selected portion of all housing units and people living in group quarters. The 1990 census sampled approximately 15 percent  of the nation's population and 16 percent of its  housing units. See 100 percent data.</a:t>
            </a:r>
            <a:endParaRPr lang="en-US" altLang="en-US" smtClean="0">
              <a:latin typeface="Arial" panose="020B0604020202020204" pitchFamily="34" charset="0"/>
            </a:endParaRPr>
          </a:p>
          <a:p>
            <a:r>
              <a:rPr lang="en-US" altLang="en-US" b="1" smtClean="0">
                <a:latin typeface="Arial" panose="020B0604020202020204" pitchFamily="34" charset="0"/>
                <a:cs typeface="Arial" panose="020B0604020202020204" pitchFamily="34" charset="0"/>
              </a:rPr>
              <a:t>Short form</a:t>
            </a:r>
            <a:r>
              <a:rPr lang="en-US" altLang="en-US" smtClean="0">
                <a:latin typeface="Arial" panose="020B0604020202020204" pitchFamily="34" charset="0"/>
                <a:cs typeface="Arial" panose="020B0604020202020204" pitchFamily="34" charset="0"/>
              </a:rPr>
              <a:t> -  The decennial census questionnaire containing only the 100 percent questions.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A246E1-665E-4DEC-9CC9-5D820A99E093}" type="slidenum">
              <a:rPr lang="en-US" altLang="en-US" smtClean="0"/>
              <a:pPr>
                <a:spcBef>
                  <a:spcPct val="0"/>
                </a:spcBef>
              </a:pPr>
              <a:t>18</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 bet 80% of you, plus or minus 15%, drove to class today.</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31F37E-F7B4-44B1-8B65-CC2F40512D30}" type="slidenum">
              <a:rPr lang="en-US" altLang="en-US" smtClean="0">
                <a:solidFill>
                  <a:schemeClr val="tx2"/>
                </a:solidFill>
              </a:rPr>
              <a:pPr>
                <a:spcBef>
                  <a:spcPct val="0"/>
                </a:spcBef>
              </a:pPr>
              <a:t>21</a:t>
            </a:fld>
            <a:endParaRPr lang="en-US" altLang="en-US" smtClean="0">
              <a:solidFill>
                <a:schemeClr val="tx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Note: ACS regular 1 year and supplemental are identical for areas over 65 K. There are fewer data items available for the supplemental tables.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15E79B-D390-4C6F-843B-D1E1917A5A4D}" type="slidenum">
              <a:rPr lang="en-US" altLang="en-US" smtClean="0">
                <a:solidFill>
                  <a:schemeClr val="tx2"/>
                </a:solidFill>
              </a:rPr>
              <a:pPr>
                <a:spcBef>
                  <a:spcPct val="0"/>
                </a:spcBef>
              </a:pPr>
              <a:t>24</a:t>
            </a:fld>
            <a:endParaRPr lang="en-US" altLang="en-US" smtClean="0">
              <a:solidFill>
                <a:schemeClr val="tx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From Census Bureau staff on how annual and multiyear estimates are handled. “ACS income amounts are collected monthly and published annually.  At the end of any given year, we have 12 different reference periods, one for each month of interview.  For each month, we apply a different inflation-adjustment factor (CPI-U-RS from BLS) which adjusts the amounts to the publication year.  This takes care of the monthly interviews.  From those inflation-adjusted microdata, we calculate our publication statistics; income distributions, medians and means. </a:t>
            </a:r>
          </a:p>
          <a:p>
            <a:endParaRPr lang="en-US" altLang="en-US" smtClean="0">
              <a:latin typeface="Arial" panose="020B0604020202020204" pitchFamily="34" charset="0"/>
            </a:endParaRPr>
          </a:p>
          <a:p>
            <a:r>
              <a:rPr lang="en-US" altLang="en-US" smtClean="0">
                <a:latin typeface="Arial" panose="020B0604020202020204" pitchFamily="34" charset="0"/>
              </a:rPr>
              <a:t>For the 5-year file, we do the same.  But, of course, after the monthly adjustments we have five different dollar values for the five different years.  Another inflation-adjustment for the older years brings these income amounts to the most recent year.</a:t>
            </a:r>
          </a:p>
          <a:p>
            <a:endParaRPr lang="en-US" altLang="en-US" smtClean="0">
              <a:latin typeface="Arial" panose="020B0604020202020204" pitchFamily="34" charset="0"/>
            </a:endParaRPr>
          </a:p>
          <a:p>
            <a:r>
              <a:rPr lang="en-US" altLang="en-US" smtClean="0">
                <a:latin typeface="Arial" panose="020B0604020202020204" pitchFamily="34" charset="0"/>
              </a:rPr>
              <a:t>We don't inflation-adjust to an "end of year."  The BLS factors inflate to simply 'a year' (2015 inflation-adjusted dollars, for example).  There is no averaging of inflation factors.”</a:t>
            </a:r>
          </a:p>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63C02D-2F1E-4842-8374-EE5A047FE063}" type="slidenum">
              <a:rPr lang="en-US" altLang="en-US" smtClean="0">
                <a:solidFill>
                  <a:schemeClr val="tx2"/>
                </a:solidFill>
              </a:rPr>
              <a:pPr>
                <a:spcBef>
                  <a:spcPct val="0"/>
                </a:spcBef>
              </a:pPr>
              <a:t>27</a:t>
            </a:fld>
            <a:endParaRPr lang="en-US" altLang="en-US" smtClean="0">
              <a:solidFill>
                <a:schemeClr val="tx2"/>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4AC75A-B536-4FF2-B17F-CFD4B03545FF}" type="slidenum">
              <a:rPr lang="en-US" altLang="en-US" smtClean="0">
                <a:solidFill>
                  <a:schemeClr val="tx2"/>
                </a:solidFill>
              </a:rPr>
              <a:pPr>
                <a:spcBef>
                  <a:spcPct val="0"/>
                </a:spcBef>
              </a:pPr>
              <a:t>38</a:t>
            </a:fld>
            <a:endParaRPr lang="en-US" altLang="en-US" smtClean="0">
              <a:solidFill>
                <a:schemeClr val="tx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7430B9-343E-43CD-85D2-E7307F5CBFE8}" type="slidenum">
              <a:rPr lang="en-US" altLang="en-US" smtClean="0">
                <a:solidFill>
                  <a:schemeClr val="tx2"/>
                </a:solidFill>
              </a:rPr>
              <a:pPr>
                <a:spcBef>
                  <a:spcPct val="0"/>
                </a:spcBef>
              </a:pPr>
              <a:t>40</a:t>
            </a:fld>
            <a:endParaRPr lang="en-US" altLang="en-US" smtClean="0">
              <a:solidFill>
                <a:schemeClr val="tx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4C71F-EE9F-4034-84E1-28FBDE545347}" type="slidenum">
              <a:rPr lang="en-US" altLang="en-US" smtClean="0">
                <a:solidFill>
                  <a:schemeClr val="tx2"/>
                </a:solidFill>
              </a:rPr>
              <a:pPr>
                <a:spcBef>
                  <a:spcPct val="0"/>
                </a:spcBef>
              </a:pPr>
              <a:t>42</a:t>
            </a:fld>
            <a:endParaRPr lang="en-US" altLang="en-US" smtClean="0">
              <a:solidFill>
                <a:schemeClr val="tx2"/>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1D719B11-AE18-4E0D-B325-257CE170596D}" type="slidenum">
              <a:rPr lang="en-US" altLang="en-US"/>
              <a:pPr>
                <a:defRPr/>
              </a:pPr>
              <a:t>‹#›</a:t>
            </a:fld>
            <a:endParaRPr lang="en-US" altLang="en-US"/>
          </a:p>
        </p:txBody>
      </p:sp>
    </p:spTree>
    <p:extLst>
      <p:ext uri="{BB962C8B-B14F-4D97-AF65-F5344CB8AC3E}">
        <p14:creationId xmlns:p14="http://schemas.microsoft.com/office/powerpoint/2010/main" val="22555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63FDB2C7-74C8-4FC0-BD41-52B1C320E484}" type="slidenum">
              <a:rPr lang="en-US" altLang="en-US"/>
              <a:pPr>
                <a:defRPr/>
              </a:pPr>
              <a:t>‹#›</a:t>
            </a:fld>
            <a:endParaRPr lang="en-US" altLang="en-US"/>
          </a:p>
        </p:txBody>
      </p:sp>
    </p:spTree>
    <p:extLst>
      <p:ext uri="{BB962C8B-B14F-4D97-AF65-F5344CB8AC3E}">
        <p14:creationId xmlns:p14="http://schemas.microsoft.com/office/powerpoint/2010/main" val="193371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CF19E506-A81B-43FB-8AC0-82B8D72D477D}" type="slidenum">
              <a:rPr lang="en-US" altLang="en-US"/>
              <a:pPr>
                <a:defRPr/>
              </a:pPr>
              <a:t>‹#›</a:t>
            </a:fld>
            <a:endParaRPr lang="en-US" altLang="en-US"/>
          </a:p>
        </p:txBody>
      </p:sp>
    </p:spTree>
    <p:extLst>
      <p:ext uri="{BB962C8B-B14F-4D97-AF65-F5344CB8AC3E}">
        <p14:creationId xmlns:p14="http://schemas.microsoft.com/office/powerpoint/2010/main" val="2594857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7EFF3CCF-4B86-4643-83EE-B17557020506}" type="slidenum">
              <a:rPr lang="en-US" altLang="en-US"/>
              <a:pPr>
                <a:defRPr/>
              </a:pPr>
              <a:t>‹#›</a:t>
            </a:fld>
            <a:endParaRPr lang="en-US" altLang="en-US"/>
          </a:p>
        </p:txBody>
      </p:sp>
    </p:spTree>
    <p:extLst>
      <p:ext uri="{BB962C8B-B14F-4D97-AF65-F5344CB8AC3E}">
        <p14:creationId xmlns:p14="http://schemas.microsoft.com/office/powerpoint/2010/main" val="316490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96A5CD6F-2DAA-4D97-94EE-AD55B697A912}" type="slidenum">
              <a:rPr lang="en-US" altLang="en-US"/>
              <a:pPr>
                <a:defRPr/>
              </a:pPr>
              <a:t>‹#›</a:t>
            </a:fld>
            <a:endParaRPr lang="en-US" altLang="en-US"/>
          </a:p>
        </p:txBody>
      </p:sp>
    </p:spTree>
    <p:extLst>
      <p:ext uri="{BB962C8B-B14F-4D97-AF65-F5344CB8AC3E}">
        <p14:creationId xmlns:p14="http://schemas.microsoft.com/office/powerpoint/2010/main" val="298039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C0D1AD8E-C161-4763-81F2-5AABA7D130E6}" type="slidenum">
              <a:rPr lang="en-US" altLang="en-US"/>
              <a:pPr>
                <a:defRPr/>
              </a:pPr>
              <a:t>‹#›</a:t>
            </a:fld>
            <a:endParaRPr lang="en-US" altLang="en-US"/>
          </a:p>
        </p:txBody>
      </p:sp>
    </p:spTree>
    <p:extLst>
      <p:ext uri="{BB962C8B-B14F-4D97-AF65-F5344CB8AC3E}">
        <p14:creationId xmlns:p14="http://schemas.microsoft.com/office/powerpoint/2010/main" val="187654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B7E17B67-1B3F-4CB8-86EA-275FDFA74228}" type="slidenum">
              <a:rPr lang="en-US" altLang="en-US"/>
              <a:pPr>
                <a:defRPr/>
              </a:pPr>
              <a:t>‹#›</a:t>
            </a:fld>
            <a:endParaRPr lang="en-US" altLang="en-US"/>
          </a:p>
        </p:txBody>
      </p:sp>
    </p:spTree>
    <p:extLst>
      <p:ext uri="{BB962C8B-B14F-4D97-AF65-F5344CB8AC3E}">
        <p14:creationId xmlns:p14="http://schemas.microsoft.com/office/powerpoint/2010/main" val="549216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A20FEE98-BC20-49E7-8606-D75D071047BF}" type="slidenum">
              <a:rPr lang="en-US" altLang="en-US"/>
              <a:pPr>
                <a:defRPr/>
              </a:pPr>
              <a:t>‹#›</a:t>
            </a:fld>
            <a:endParaRPr lang="en-US" altLang="en-US"/>
          </a:p>
        </p:txBody>
      </p:sp>
    </p:spTree>
    <p:extLst>
      <p:ext uri="{BB962C8B-B14F-4D97-AF65-F5344CB8AC3E}">
        <p14:creationId xmlns:p14="http://schemas.microsoft.com/office/powerpoint/2010/main" val="3502564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47659C6C-B621-4FC1-9EFD-6FB5B3797C96}" type="slidenum">
              <a:rPr lang="en-US" altLang="en-US"/>
              <a:pPr>
                <a:defRPr/>
              </a:pPr>
              <a:t>‹#›</a:t>
            </a:fld>
            <a:endParaRPr lang="en-US" altLang="en-US"/>
          </a:p>
        </p:txBody>
      </p:sp>
    </p:spTree>
    <p:extLst>
      <p:ext uri="{BB962C8B-B14F-4D97-AF65-F5344CB8AC3E}">
        <p14:creationId xmlns:p14="http://schemas.microsoft.com/office/powerpoint/2010/main" val="207051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AEBD09C-C194-4B98-AFE2-76FE55681502}" type="slidenum">
              <a:rPr lang="en-US" altLang="en-US"/>
              <a:pPr>
                <a:defRPr/>
              </a:pPr>
              <a:t>‹#›</a:t>
            </a:fld>
            <a:endParaRPr lang="en-US" altLang="en-US"/>
          </a:p>
        </p:txBody>
      </p:sp>
    </p:spTree>
    <p:extLst>
      <p:ext uri="{BB962C8B-B14F-4D97-AF65-F5344CB8AC3E}">
        <p14:creationId xmlns:p14="http://schemas.microsoft.com/office/powerpoint/2010/main" val="45868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3B88618A-8F6F-4944-BF2B-ABA02CFCD27E}" type="slidenum">
              <a:rPr lang="en-US" altLang="en-US"/>
              <a:pPr>
                <a:defRPr/>
              </a:pPr>
              <a:t>‹#›</a:t>
            </a:fld>
            <a:endParaRPr lang="en-US" altLang="en-US"/>
          </a:p>
        </p:txBody>
      </p:sp>
    </p:spTree>
    <p:extLst>
      <p:ext uri="{BB962C8B-B14F-4D97-AF65-F5344CB8AC3E}">
        <p14:creationId xmlns:p14="http://schemas.microsoft.com/office/powerpoint/2010/main" val="428674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F1226C38-A9C0-4005-96DE-49B6B18EC08F}" type="slidenum">
              <a:rPr lang="en-US" altLang="en-US"/>
              <a:pPr>
                <a:defRPr/>
              </a:pPr>
              <a:t>‹#›</a:t>
            </a:fld>
            <a:endParaRPr lang="en-US" altLang="en-US"/>
          </a:p>
        </p:txBody>
      </p:sp>
    </p:spTree>
    <p:extLst>
      <p:ext uri="{BB962C8B-B14F-4D97-AF65-F5344CB8AC3E}">
        <p14:creationId xmlns:p14="http://schemas.microsoft.com/office/powerpoint/2010/main" val="291570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rc_temple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5" name="Rectangle 3"/>
          <p:cNvSpPr>
            <a:spLocks noGrp="1" noChangeArrowheads="1"/>
          </p:cNvSpPr>
          <p:nvPr>
            <p:ph type="sldNum" sz="quarter" idx="4"/>
          </p:nvPr>
        </p:nvSpPr>
        <p:spPr bwMode="auto">
          <a:xfrm>
            <a:off x="70104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7890EBE-C986-4F59-AF50-EF58AAD6F7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ctpp.transportation.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census.gov/programs-surveys/acs/guidance/handbooks.html"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1.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census.gov/programs-surveys/acs/guidance/handbooks.html" TargetMode="Externa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census.gov/programs-surveys/acs/guidance/statistical-testing-tool.html" TargetMode="Externa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dcclearinghouse.wordpress.com/2009/03/03/spreadsheet-to-calculate-acs-margins-of-error-and-statistical-significance-for-sums-proportions-and-ratios/"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ensus.gov/prod/cen2000/doc/sf3.pdf"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nctr.usf.edu/spreadsheet/77802.xls" TargetMode="External"/><Relationship Id="rId2" Type="http://schemas.openxmlformats.org/officeDocument/2006/relationships/hyperlink" Target="http://www.nctr.usf.edu/pdf/77802.pdf"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www.nctr.usf.edu/abstracts/abs77802.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onlinepubs.trb.org/onlinepubs/nchrp/nchrp_rpt_588.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2.census.gov/programs-surveys/acs/tech_docs/data_suppression/ACSO_Data_Suppression.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www.census.gov/programs-surveys/acs/methodology/questionnaire-archive.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s://www.census.gov/programs-surveys/acs/methodology/content-test.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census.gov/programs-surveys/acs/data/custom-tables.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onlinepubs.trb.org/onlinepubs/nchrp/nchrp_w180.pdf"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census.gov/population/www/cen2010/spec-tab/stp_DRBrules.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74.xml.rels><?xml version="1.0" encoding="UTF-8" standalone="yes"?>
<Relationships xmlns="http://schemas.openxmlformats.org/package/2006/relationships"><Relationship Id="rId3" Type="http://schemas.openxmlformats.org/officeDocument/2006/relationships/hyperlink" Target="http://www.fhwa.dot.gov/planning/census_issues/" TargetMode="External"/><Relationship Id="rId2" Type="http://schemas.openxmlformats.org/officeDocument/2006/relationships/hyperlink" Target="http://ctpp.transportation.org/home/default.htm"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ctpp.transportation.org/"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trbcensus.com/"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ctpp.transportation.org/Pages/webinardirectory.aspx" TargetMode="External"/><Relationship Id="rId2" Type="http://schemas.openxmlformats.org/officeDocument/2006/relationships/hyperlink" Target="http://ctpp.transportation.org/Pages/trainingresources.aspx" TargetMode="External"/><Relationship Id="rId1" Type="http://schemas.openxmlformats.org/officeDocument/2006/relationships/slideLayout" Target="../slideLayouts/slideLayout7.xml"/><Relationship Id="rId4" Type="http://schemas.openxmlformats.org/officeDocument/2006/relationships/hyperlink" Target="http://ctpp.transportation.org/Pages/elearningmodules.aspx"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hyperlink" Target="http://ctpp.transportation.org/" TargetMode="External"/><Relationship Id="rId5" Type="http://schemas.openxmlformats.org/officeDocument/2006/relationships/hyperlink" Target="http://www.trbcensus.com/" TargetMode="External"/><Relationship Id="rId4" Type="http://schemas.openxmlformats.org/officeDocument/2006/relationships/hyperlink" Target="http://www.fhwa.dot.gov/planning/census_issues/ctpp/"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ctpp.transportation.org/" TargetMode="External"/><Relationship Id="rId2" Type="http://schemas.openxmlformats.org/officeDocument/2006/relationships/hyperlink" Target="mailto:pweinberger@aashto.org" TargetMode="External"/><Relationship Id="rId1" Type="http://schemas.openxmlformats.org/officeDocument/2006/relationships/slideLayout" Target="../slideLayouts/slideLayout2.xml"/><Relationship Id="rId6" Type="http://schemas.openxmlformats.org/officeDocument/2006/relationships/hyperlink" Target="mailto:jyu@camsys.com" TargetMode="External"/><Relationship Id="rId5" Type="http://schemas.openxmlformats.org/officeDocument/2006/relationships/hyperlink" Target="mailto:jzang@camsys.com" TargetMode="External"/><Relationship Id="rId4" Type="http://schemas.openxmlformats.org/officeDocument/2006/relationships/hyperlink" Target="mailto:charlynn.burd@census.gov" TargetMode="Externa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09550" y="2016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CTPP Crash Course </a:t>
            </a:r>
          </a:p>
        </p:txBody>
      </p:sp>
      <p:sp>
        <p:nvSpPr>
          <p:cNvPr id="4099" name="Text Box 5"/>
          <p:cNvSpPr txBox="1">
            <a:spLocks noChangeArrowheads="1"/>
          </p:cNvSpPr>
          <p:nvPr/>
        </p:nvSpPr>
        <p:spPr bwMode="auto">
          <a:xfrm>
            <a:off x="2266950" y="1066800"/>
            <a:ext cx="4648200" cy="1570038"/>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t>Census Transportation Planning Products program</a:t>
            </a:r>
          </a:p>
        </p:txBody>
      </p:sp>
      <p:pic>
        <p:nvPicPr>
          <p:cNvPr id="41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3198813"/>
            <a:ext cx="1627187"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17"/>
          <p:cNvSpPr>
            <a:spLocks noChangeArrowheads="1"/>
          </p:cNvSpPr>
          <p:nvPr/>
        </p:nvSpPr>
        <p:spPr bwMode="auto">
          <a:xfrm>
            <a:off x="352425" y="3025775"/>
            <a:ext cx="5183188" cy="3108325"/>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dirty="0">
                <a:solidFill>
                  <a:srgbClr val="FF0000"/>
                </a:solidFill>
              </a:rPr>
              <a:t>Penelope Z. Weinberger</a:t>
            </a:r>
          </a:p>
          <a:p>
            <a:pPr algn="ctr" eaLnBrk="1" hangingPunct="1"/>
            <a:r>
              <a:rPr lang="en-US" altLang="en-US" sz="2800" b="1" i="1" dirty="0">
                <a:solidFill>
                  <a:srgbClr val="FF0000"/>
                </a:solidFill>
              </a:rPr>
              <a:t>CTPP Program Manager</a:t>
            </a:r>
          </a:p>
          <a:p>
            <a:pPr algn="ctr" eaLnBrk="1" hangingPunct="1"/>
            <a:r>
              <a:rPr lang="en-US" altLang="en-US" sz="2800" b="1" i="1" dirty="0">
                <a:solidFill>
                  <a:srgbClr val="FF0000"/>
                </a:solidFill>
              </a:rPr>
              <a:t>AASHTO</a:t>
            </a:r>
          </a:p>
          <a:p>
            <a:pPr algn="ctr" eaLnBrk="1" hangingPunct="1"/>
            <a:r>
              <a:rPr lang="en-US" altLang="en-US" sz="2800" b="1" i="1" dirty="0" smtClean="0">
                <a:solidFill>
                  <a:srgbClr val="FF0000"/>
                </a:solidFill>
              </a:rPr>
              <a:t>8/28/2019</a:t>
            </a:r>
            <a:endParaRPr lang="en-US" altLang="en-US" sz="2800" b="1" i="1" dirty="0">
              <a:solidFill>
                <a:srgbClr val="FF0000"/>
              </a:solidFill>
            </a:endParaRPr>
          </a:p>
          <a:p>
            <a:pPr algn="ctr" eaLnBrk="1" hangingPunct="1"/>
            <a:r>
              <a:rPr lang="en-US" altLang="en-US" sz="2800" b="1" i="1" dirty="0">
                <a:solidFill>
                  <a:srgbClr val="FF0000"/>
                </a:solidFill>
              </a:rPr>
              <a:t>2019 National Regional Transportation Conference</a:t>
            </a:r>
          </a:p>
          <a:p>
            <a:pPr algn="ctr" eaLnBrk="1" hangingPunct="1"/>
            <a:endParaRPr lang="en-US" altLang="en-US" sz="2800" b="1" i="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4556" name="Group 92"/>
          <p:cNvGraphicFramePr>
            <a:graphicFrameLocks noGrp="1"/>
          </p:cNvGraphicFramePr>
          <p:nvPr/>
        </p:nvGraphicFramePr>
        <p:xfrm>
          <a:off x="193675" y="965200"/>
          <a:ext cx="8458200" cy="5276953"/>
        </p:xfrm>
        <a:graphic>
          <a:graphicData uri="http://schemas.openxmlformats.org/drawingml/2006/table">
            <a:tbl>
              <a:tblPr/>
              <a:tblGrid>
                <a:gridCol w="1447800">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2270125">
                  <a:extLst>
                    <a:ext uri="{9D8B030D-6E8A-4147-A177-3AD203B41FA5}">
                      <a16:colId xmlns:a16="http://schemas.microsoft.com/office/drawing/2014/main" val="20002"/>
                    </a:ext>
                  </a:extLst>
                </a:gridCol>
                <a:gridCol w="1717675">
                  <a:extLst>
                    <a:ext uri="{9D8B030D-6E8A-4147-A177-3AD203B41FA5}">
                      <a16:colId xmlns:a16="http://schemas.microsoft.com/office/drawing/2014/main" val="20003"/>
                    </a:ext>
                  </a:extLst>
                </a:gridCol>
              </a:tblGrid>
              <a:tr h="625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T="45696" marB="45696" horzOverflow="overflow">
                    <a:lnL cap="flat">
                      <a:noFill/>
                    </a:lnL>
                    <a:lnR w="38100" cap="flat" cmpd="sng" algn="ctr">
                      <a:solidFill>
                        <a:srgbClr val="0000FF"/>
                      </a:solidFill>
                      <a:prstDash val="solid"/>
                      <a:round/>
                      <a:headEnd type="none" w="med" len="med"/>
                      <a:tailEnd type="none" w="med" len="med"/>
                    </a:lnR>
                    <a:lnT cap="flat">
                      <a:noFill/>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Buyers/Users</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Direct Cost</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Tables</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0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1960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OMB</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1970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112</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$0.6 M</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43</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0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1980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152</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 M</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82</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0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1990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$2.5 M</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120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0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2000</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a:noFill/>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$3.0 M</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203</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88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2005 +</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AASHTO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Consolidated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Purchase</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$5.8 M</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charset="0"/>
                        </a:rPr>
                        <a:t>Multiple Products</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720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2013</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Most States</a:t>
                      </a:r>
                    </a:p>
                  </a:txBody>
                  <a:tcPr marT="45696" marB="45696"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$4.3 M</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charset="0"/>
                        </a:rPr>
                        <a:t>Robust</a:t>
                      </a:r>
                    </a:p>
                  </a:txBody>
                  <a:tcPr marT="45696" marB="45696" anchor="ctr" anchorCtr="1"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1439846"/>
                  </a:ext>
                </a:extLst>
              </a:tr>
            </a:tbl>
          </a:graphicData>
        </a:graphic>
      </p:graphicFrame>
      <p:sp>
        <p:nvSpPr>
          <p:cNvPr id="14386" name="Text Box 51"/>
          <p:cNvSpPr txBox="1">
            <a:spLocks noChangeArrowheads="1"/>
          </p:cNvSpPr>
          <p:nvPr/>
        </p:nvSpPr>
        <p:spPr bwMode="auto">
          <a:xfrm>
            <a:off x="1760538" y="3419475"/>
            <a:ext cx="2667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50000"/>
              </a:lnSpc>
              <a:spcBef>
                <a:spcPct val="50000"/>
              </a:spcBef>
            </a:pPr>
            <a:r>
              <a:rPr lang="en-US" altLang="en-US" sz="2800" b="1">
                <a:solidFill>
                  <a:srgbClr val="FF0000"/>
                </a:solidFill>
              </a:rPr>
              <a:t>All States</a:t>
            </a:r>
          </a:p>
          <a:p>
            <a:pPr algn="ctr" eaLnBrk="1" hangingPunct="1">
              <a:lnSpc>
                <a:spcPct val="50000"/>
              </a:lnSpc>
              <a:spcBef>
                <a:spcPct val="50000"/>
              </a:spcBef>
            </a:pPr>
            <a:r>
              <a:rPr lang="en-US" altLang="en-US" sz="2800" b="1">
                <a:solidFill>
                  <a:srgbClr val="FF0000"/>
                </a:solidFill>
              </a:rPr>
              <a:t> and MPOs</a:t>
            </a:r>
          </a:p>
        </p:txBody>
      </p:sp>
      <p:sp>
        <p:nvSpPr>
          <p:cNvPr id="14387" name="Text Box 52"/>
          <p:cNvSpPr txBox="1">
            <a:spLocks noChangeArrowheads="1"/>
          </p:cNvSpPr>
          <p:nvPr/>
        </p:nvSpPr>
        <p:spPr bwMode="auto">
          <a:xfrm>
            <a:off x="519113" y="203200"/>
            <a:ext cx="8604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Transformation over time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EDAB74-121D-4EC6-9FB0-D38A6323A6C9}" type="slidenum">
              <a:rPr lang="en-US" altLang="en-US" smtClean="0"/>
              <a:pPr/>
              <a:t>11</a:t>
            </a:fld>
            <a:endParaRPr lang="en-US" altLang="en-US" smtClean="0"/>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339725"/>
            <a:ext cx="5703888" cy="594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solidFill>
                  <a:srgbClr val="FF0000"/>
                </a:solidFill>
              </a:rPr>
              <a:t>A brief history, Pop Quiz</a:t>
            </a:r>
          </a:p>
        </p:txBody>
      </p:sp>
      <p:sp>
        <p:nvSpPr>
          <p:cNvPr id="8195" name="Content Placeholder 2"/>
          <p:cNvSpPr>
            <a:spLocks noGrp="1"/>
          </p:cNvSpPr>
          <p:nvPr>
            <p:ph idx="1"/>
          </p:nvPr>
        </p:nvSpPr>
        <p:spPr bwMode="auto">
          <a:xfrm>
            <a:off x="457200" y="1009650"/>
            <a:ext cx="8229600" cy="5116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When did the Journey to Work Question first appear on the Census Form?</a:t>
            </a:r>
          </a:p>
          <a:p>
            <a:pPr>
              <a:buFont typeface="Wingdings" panose="05000000000000000000" pitchFamily="2" charset="2"/>
              <a:buChar char="v"/>
            </a:pPr>
            <a:r>
              <a:rPr lang="en-US" altLang="en-US" sz="2400" i="1" smtClean="0"/>
              <a:t>1960</a:t>
            </a:r>
          </a:p>
          <a:p>
            <a:r>
              <a:rPr lang="en-US" altLang="en-US" smtClean="0"/>
              <a:t>How often is the Census collected?</a:t>
            </a:r>
          </a:p>
          <a:p>
            <a:pPr>
              <a:buFont typeface="Wingdings" panose="05000000000000000000" pitchFamily="2" charset="2"/>
              <a:buChar char="v"/>
            </a:pPr>
            <a:r>
              <a:rPr lang="en-US" altLang="en-US" sz="2400" i="1" smtClean="0"/>
              <a:t>decennially</a:t>
            </a:r>
          </a:p>
          <a:p>
            <a:r>
              <a:rPr lang="en-US" altLang="en-US" smtClean="0"/>
              <a:t>How about the American Community Survey (ACS)</a:t>
            </a:r>
          </a:p>
          <a:p>
            <a:pPr>
              <a:buFont typeface="Wingdings" panose="05000000000000000000" pitchFamily="2" charset="2"/>
              <a:buChar char="v"/>
            </a:pPr>
            <a:r>
              <a:rPr lang="en-US" altLang="en-US" sz="2400" i="1" smtClean="0"/>
              <a:t>Continuously</a:t>
            </a:r>
            <a:r>
              <a:rPr lang="en-US" altLang="en-US" sz="2400" smtClean="0"/>
              <a:t>!</a:t>
            </a:r>
          </a:p>
          <a:p>
            <a:r>
              <a:rPr lang="en-US" altLang="en-US" smtClean="0"/>
              <a:t>Without data you’re just</a:t>
            </a:r>
          </a:p>
          <a:p>
            <a:pPr>
              <a:buFont typeface="Wingdings" panose="05000000000000000000" pitchFamily="2" charset="2"/>
              <a:buChar char="v"/>
            </a:pPr>
            <a:r>
              <a:rPr lang="en-US" altLang="en-US" sz="2400" i="1" smtClean="0"/>
              <a:t>Another person with an opinion</a:t>
            </a:r>
          </a:p>
          <a:p>
            <a:pPr lvl="4"/>
            <a:r>
              <a:rPr lang="en-US" altLang="en-US" smtClean="0"/>
              <a:t>W. Edwards Deming</a:t>
            </a:r>
          </a:p>
        </p:txBody>
      </p:sp>
      <p:sp>
        <p:nvSpPr>
          <p:cNvPr id="1638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835907-9853-4CAF-A0E8-59247A79D6D0}" type="slidenum">
              <a:rPr lang="en-US" altLang="en-US" smtClean="0"/>
              <a:pPr/>
              <a:t>12</a:t>
            </a:fld>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20ABC-45FB-4924-9EB5-B14C662103AA}" type="slidenum">
              <a:rPr lang="en-US" altLang="en-US" smtClean="0"/>
              <a:pPr/>
              <a:t>13</a:t>
            </a:fld>
            <a:endParaRPr lang="en-US" altLang="en-US" smtClean="0"/>
          </a:p>
        </p:txBody>
      </p:sp>
      <p:sp>
        <p:nvSpPr>
          <p:cNvPr id="17411" name="TextBox 2"/>
          <p:cNvSpPr txBox="1">
            <a:spLocks noChangeArrowheads="1"/>
          </p:cNvSpPr>
          <p:nvPr/>
        </p:nvSpPr>
        <p:spPr bwMode="auto">
          <a:xfrm>
            <a:off x="423863" y="1670050"/>
            <a:ext cx="40179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Derived from</a:t>
            </a:r>
          </a:p>
          <a:p>
            <a:pPr algn="ctr" eaLnBrk="1" hangingPunct="1"/>
            <a:r>
              <a:rPr lang="en-US" altLang="en-US" sz="2800" b="1"/>
              <a:t>US Census Bureau’s</a:t>
            </a:r>
          </a:p>
          <a:p>
            <a:pPr algn="ctr" eaLnBrk="1" hangingPunct="1"/>
            <a:r>
              <a:rPr lang="en-US" altLang="en-US" sz="2800" b="1"/>
              <a:t> American Community Survey (ACS)</a:t>
            </a:r>
          </a:p>
        </p:txBody>
      </p:sp>
      <p:sp>
        <p:nvSpPr>
          <p:cNvPr id="17412" name="Rectangle 3"/>
          <p:cNvSpPr>
            <a:spLocks noChangeArrowheads="1"/>
          </p:cNvSpPr>
          <p:nvPr/>
        </p:nvSpPr>
        <p:spPr bwMode="auto">
          <a:xfrm>
            <a:off x="4811713" y="1816100"/>
            <a:ext cx="4205287" cy="12001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0000"/>
              </a:buClr>
            </a:pPr>
            <a:r>
              <a:rPr lang="en-US" altLang="en-US" b="1">
                <a:cs typeface="Arial" panose="020B0604020202020204" pitchFamily="34" charset="0"/>
              </a:rPr>
              <a:t>CTPP Program includes:</a:t>
            </a:r>
          </a:p>
          <a:p>
            <a:pPr eaLnBrk="1" hangingPunct="1">
              <a:buClr>
                <a:srgbClr val="FF0000"/>
              </a:buClr>
            </a:pPr>
            <a:r>
              <a:rPr lang="en-US" altLang="en-US" b="1">
                <a:cs typeface="Arial" panose="020B0604020202020204" pitchFamily="34" charset="0"/>
              </a:rPr>
              <a:t>   Data Products</a:t>
            </a:r>
          </a:p>
          <a:p>
            <a:pPr eaLnBrk="1" hangingPunct="1">
              <a:buClr>
                <a:srgbClr val="FF0000"/>
              </a:buClr>
            </a:pPr>
            <a:r>
              <a:rPr lang="en-US" altLang="en-US" b="1">
                <a:cs typeface="Arial" panose="020B0604020202020204" pitchFamily="34" charset="0"/>
              </a:rPr>
              <a:t>   Training and Technical Assistance</a:t>
            </a:r>
          </a:p>
          <a:p>
            <a:pPr eaLnBrk="1" hangingPunct="1">
              <a:buClr>
                <a:srgbClr val="FF0000"/>
              </a:buClr>
            </a:pPr>
            <a:r>
              <a:rPr lang="en-US" altLang="en-US" b="1">
                <a:cs typeface="Arial" panose="020B0604020202020204" pitchFamily="34" charset="0"/>
              </a:rPr>
              <a:t>   Research and Outreach</a:t>
            </a:r>
          </a:p>
        </p:txBody>
      </p:sp>
      <p:sp>
        <p:nvSpPr>
          <p:cNvPr id="5" name="Text Box 8"/>
          <p:cNvSpPr txBox="1">
            <a:spLocks noChangeArrowheads="1"/>
          </p:cNvSpPr>
          <p:nvPr/>
        </p:nvSpPr>
        <p:spPr bwMode="auto">
          <a:xfrm>
            <a:off x="12700" y="893763"/>
            <a:ext cx="8534400" cy="584200"/>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rgbClr val="FF0000"/>
                </a:solidFill>
                <a:latin typeface="Arial" charset="0"/>
              </a:rPr>
              <a:t>     CTPP Data Products</a:t>
            </a:r>
            <a:r>
              <a:rPr lang="en-US" sz="3200" b="1" dirty="0">
                <a:solidFill>
                  <a:srgbClr val="0000FF"/>
                </a:solidFill>
                <a:effectLst>
                  <a:outerShdw blurRad="38100" dist="38100" dir="2700000" algn="tl">
                    <a:srgbClr val="C0C0C0"/>
                  </a:outerShdw>
                </a:effectLst>
                <a:latin typeface="Arial" charset="0"/>
              </a:rPr>
              <a:t> </a:t>
            </a:r>
          </a:p>
        </p:txBody>
      </p:sp>
      <p:sp>
        <p:nvSpPr>
          <p:cNvPr id="17414" name="Rectangle 6"/>
          <p:cNvSpPr>
            <a:spLocks noChangeArrowheads="1"/>
          </p:cNvSpPr>
          <p:nvPr/>
        </p:nvSpPr>
        <p:spPr bwMode="auto">
          <a:xfrm>
            <a:off x="366713" y="3773488"/>
            <a:ext cx="841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ACS accumulates data over multiple months and years</a:t>
            </a:r>
          </a:p>
        </p:txBody>
      </p:sp>
      <p:sp>
        <p:nvSpPr>
          <p:cNvPr id="17415" name="Rectangle 7"/>
          <p:cNvSpPr>
            <a:spLocks noChangeArrowheads="1"/>
          </p:cNvSpPr>
          <p:nvPr/>
        </p:nvSpPr>
        <p:spPr bwMode="auto">
          <a:xfrm>
            <a:off x="1241425" y="4291013"/>
            <a:ext cx="7189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Areas over  65,000 people </a:t>
            </a:r>
            <a:r>
              <a:rPr lang="en-US" altLang="en-US" b="1">
                <a:solidFill>
                  <a:srgbClr val="0000FF"/>
                </a:solidFill>
              </a:rPr>
              <a:t>Annual Data</a:t>
            </a:r>
          </a:p>
          <a:p>
            <a:pPr eaLnBrk="1" hangingPunct="1"/>
            <a:r>
              <a:rPr lang="en-US" altLang="en-US" b="1"/>
              <a:t>Areas over 20,000 people </a:t>
            </a:r>
            <a:r>
              <a:rPr lang="en-US" altLang="en-US" b="1">
                <a:solidFill>
                  <a:srgbClr val="0000FF"/>
                </a:solidFill>
              </a:rPr>
              <a:t>Supplemental Estimates </a:t>
            </a:r>
            <a:r>
              <a:rPr lang="en-US" altLang="en-US" sz="1200" b="1" i="1">
                <a:solidFill>
                  <a:srgbClr val="FF0000"/>
                </a:solidFill>
              </a:rPr>
              <a:t>new in 2016</a:t>
            </a:r>
            <a:endParaRPr lang="en-US" altLang="en-US" b="1"/>
          </a:p>
          <a:p>
            <a:pPr eaLnBrk="1" hangingPunct="1"/>
            <a:r>
              <a:rPr lang="en-US" altLang="en-US" b="1"/>
              <a:t>Tracts and Block Groups </a:t>
            </a:r>
            <a:r>
              <a:rPr lang="en-US" altLang="en-US" b="1">
                <a:solidFill>
                  <a:srgbClr val="0000FF"/>
                </a:solidFill>
              </a:rPr>
              <a:t>5 Years of data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260350"/>
            <a:ext cx="860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CTPP Data Concepts</a:t>
            </a:r>
          </a:p>
        </p:txBody>
      </p:sp>
      <p:sp>
        <p:nvSpPr>
          <p:cNvPr id="18435" name="Text Box 5"/>
          <p:cNvSpPr txBox="1">
            <a:spLocks noChangeArrowheads="1"/>
          </p:cNvSpPr>
          <p:nvPr/>
        </p:nvSpPr>
        <p:spPr bwMode="auto">
          <a:xfrm>
            <a:off x="809625" y="1296988"/>
            <a:ext cx="73914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2800" b="1"/>
              <a:t>Summarized data by</a:t>
            </a:r>
            <a:r>
              <a:rPr lang="en-US" altLang="en-US" sz="2800" b="1">
                <a:solidFill>
                  <a:srgbClr val="0000FF"/>
                </a:solidFill>
              </a:rPr>
              <a:t> </a:t>
            </a:r>
          </a:p>
          <a:p>
            <a:pPr eaLnBrk="1" hangingPunct="1">
              <a:spcBef>
                <a:spcPct val="10000"/>
              </a:spcBef>
            </a:pPr>
            <a:r>
              <a:rPr lang="en-US" altLang="en-US" sz="2800" b="1">
                <a:solidFill>
                  <a:srgbClr val="0000FF"/>
                </a:solidFill>
              </a:rPr>
              <a:t>     Place of Residence</a:t>
            </a:r>
          </a:p>
          <a:p>
            <a:pPr eaLnBrk="1" hangingPunct="1">
              <a:spcBef>
                <a:spcPct val="10000"/>
              </a:spcBef>
            </a:pPr>
            <a:r>
              <a:rPr lang="en-US" altLang="en-US" sz="2800" b="1">
                <a:solidFill>
                  <a:srgbClr val="0000FF"/>
                </a:solidFill>
              </a:rPr>
              <a:t>     Place of Work</a:t>
            </a:r>
          </a:p>
          <a:p>
            <a:pPr eaLnBrk="1" hangingPunct="1">
              <a:spcBef>
                <a:spcPct val="10000"/>
              </a:spcBef>
            </a:pPr>
            <a:r>
              <a:rPr lang="en-US" altLang="en-US" sz="2800" b="1">
                <a:solidFill>
                  <a:srgbClr val="0000FF"/>
                </a:solidFill>
              </a:rPr>
              <a:t>     Flows from Home to Work</a:t>
            </a:r>
          </a:p>
          <a:p>
            <a:pPr eaLnBrk="1" hangingPunct="1">
              <a:spcBef>
                <a:spcPct val="95000"/>
              </a:spcBef>
            </a:pPr>
            <a:r>
              <a:rPr lang="en-US" altLang="en-US" sz="2800" b="1"/>
              <a:t>Custom Geography </a:t>
            </a:r>
            <a:r>
              <a:rPr lang="en-US" altLang="en-US" sz="2800" b="1">
                <a:solidFill>
                  <a:srgbClr val="0000FF"/>
                </a:solidFill>
              </a:rPr>
              <a:t>(Local TAZs)</a:t>
            </a:r>
          </a:p>
          <a:p>
            <a:pPr eaLnBrk="1" hangingPunct="1">
              <a:spcBef>
                <a:spcPct val="95000"/>
              </a:spcBef>
            </a:pPr>
            <a:r>
              <a:rPr lang="en-US" altLang="en-US" sz="2800" b="1"/>
              <a:t>Unique Universes </a:t>
            </a:r>
            <a:r>
              <a:rPr lang="en-US" altLang="en-US" sz="2800" b="1">
                <a:solidFill>
                  <a:srgbClr val="0000FF"/>
                </a:solidFill>
              </a:rPr>
              <a:t>(e.g. workers in HHs)</a:t>
            </a:r>
          </a:p>
        </p:txBody>
      </p:sp>
      <p:pic>
        <p:nvPicPr>
          <p:cNvPr id="1843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75" y="1546225"/>
            <a:ext cx="3675063" cy="960438"/>
          </a:xfrm>
          <a:prstGeom prst="rect">
            <a:avLst/>
          </a:prstGeom>
          <a:noFill/>
          <a:ln w="952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0638" y="141288"/>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5-year Geography and Flows</a:t>
            </a:r>
          </a:p>
        </p:txBody>
      </p:sp>
      <p:grpSp>
        <p:nvGrpSpPr>
          <p:cNvPr id="19459" name="Group 1"/>
          <p:cNvGrpSpPr>
            <a:grpSpLocks/>
          </p:cNvGrpSpPr>
          <p:nvPr/>
        </p:nvGrpSpPr>
        <p:grpSpPr bwMode="auto">
          <a:xfrm>
            <a:off x="5916613" y="952500"/>
            <a:ext cx="3073400" cy="5743575"/>
            <a:chOff x="5916613" y="952500"/>
            <a:chExt cx="3073400" cy="5743575"/>
          </a:xfrm>
        </p:grpSpPr>
        <p:sp>
          <p:nvSpPr>
            <p:cNvPr id="19461" name="TextBox 4"/>
            <p:cNvSpPr txBox="1">
              <a:spLocks noChangeArrowheads="1"/>
            </p:cNvSpPr>
            <p:nvPr/>
          </p:nvSpPr>
          <p:spPr bwMode="auto">
            <a:xfrm>
              <a:off x="5916613" y="952500"/>
              <a:ext cx="30734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8738" indent="-587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40000"/>
                </a:spcBef>
                <a:buClr>
                  <a:srgbClr val="FF0000"/>
                </a:buClr>
                <a:buFont typeface="Arial" panose="020B0604020202020204" pitchFamily="34" charset="0"/>
                <a:buChar char="●"/>
              </a:pPr>
              <a:r>
                <a:rPr lang="en-US" altLang="en-US" sz="2400" b="1"/>
                <a:t> Asymmetrical  Flows </a:t>
              </a:r>
              <a:r>
                <a:rPr lang="en-US" altLang="en-US" b="1">
                  <a:solidFill>
                    <a:srgbClr val="FF0000"/>
                  </a:solidFill>
                </a:rPr>
                <a:t>(in red)</a:t>
              </a:r>
            </a:p>
            <a:p>
              <a:pPr eaLnBrk="1" hangingPunct="1">
                <a:lnSpc>
                  <a:spcPct val="90000"/>
                </a:lnSpc>
                <a:spcBef>
                  <a:spcPct val="40000"/>
                </a:spcBef>
                <a:buClr>
                  <a:srgbClr val="FF0000"/>
                </a:buClr>
                <a:buFont typeface="Arial" panose="020B0604020202020204" pitchFamily="34" charset="0"/>
                <a:buChar char="●"/>
              </a:pPr>
              <a:r>
                <a:rPr lang="en-US" altLang="en-US" sz="2400" b="1"/>
                <a:t> </a:t>
              </a:r>
              <a:r>
                <a:rPr lang="en-US" altLang="en-US" sz="2000" b="1"/>
                <a:t>Small Areas defined by MPOs in MPO areas and States Elsewhere</a:t>
              </a:r>
            </a:p>
            <a:p>
              <a:pPr eaLnBrk="1" hangingPunct="1">
                <a:lnSpc>
                  <a:spcPct val="90000"/>
                </a:lnSpc>
                <a:spcBef>
                  <a:spcPct val="40000"/>
                </a:spcBef>
                <a:buClr>
                  <a:srgbClr val="FF0000"/>
                </a:buClr>
                <a:buFont typeface="Arial" panose="020B0604020202020204" pitchFamily="34" charset="0"/>
                <a:buChar char="●"/>
              </a:pPr>
              <a:r>
                <a:rPr lang="en-US" altLang="en-US" sz="2400" b="1"/>
                <a:t> </a:t>
              </a:r>
              <a:r>
                <a:rPr lang="en-US" altLang="en-US" sz="2000" b="1"/>
                <a:t>Tracts are Defaults for Small Areas</a:t>
              </a:r>
            </a:p>
            <a:p>
              <a:pPr eaLnBrk="1" hangingPunct="1">
                <a:lnSpc>
                  <a:spcPct val="90000"/>
                </a:lnSpc>
                <a:spcBef>
                  <a:spcPct val="40000"/>
                </a:spcBef>
                <a:buClr>
                  <a:srgbClr val="FF0000"/>
                </a:buClr>
                <a:buFont typeface="Arial" panose="020B0604020202020204" pitchFamily="34" charset="0"/>
                <a:buChar char="●"/>
              </a:pPr>
              <a:r>
                <a:rPr lang="en-US" altLang="en-US" sz="2400" b="1"/>
                <a:t> </a:t>
              </a:r>
              <a:r>
                <a:rPr lang="en-US" altLang="en-US" sz="2000" b="1"/>
                <a:t>Default TADs defined by  AASHTO</a:t>
              </a:r>
            </a:p>
            <a:p>
              <a:pPr eaLnBrk="1" hangingPunct="1">
                <a:lnSpc>
                  <a:spcPct val="90000"/>
                </a:lnSpc>
                <a:spcBef>
                  <a:spcPct val="40000"/>
                </a:spcBef>
                <a:buClr>
                  <a:srgbClr val="FF0000"/>
                </a:buClr>
                <a:buFont typeface="Arial" panose="020B0604020202020204" pitchFamily="34" charset="0"/>
                <a:buChar char="●"/>
              </a:pPr>
              <a:r>
                <a:rPr lang="en-US" altLang="en-US" sz="2400" b="1"/>
                <a:t> UZA tables for Part 1 ONLY</a:t>
              </a:r>
            </a:p>
            <a:p>
              <a:pPr eaLnBrk="1" hangingPunct="1">
                <a:lnSpc>
                  <a:spcPct val="90000"/>
                </a:lnSpc>
                <a:spcBef>
                  <a:spcPct val="40000"/>
                </a:spcBef>
                <a:buClr>
                  <a:srgbClr val="FF0000"/>
                </a:buClr>
                <a:buFont typeface="Arial" panose="020B0604020202020204" pitchFamily="34" charset="0"/>
                <a:buChar char="●"/>
              </a:pPr>
              <a:r>
                <a:rPr lang="en-US" altLang="en-US" sz="2400" b="1"/>
                <a:t> MCD               Only    		 States</a:t>
              </a:r>
            </a:p>
            <a:p>
              <a:pPr eaLnBrk="1" hangingPunct="1">
                <a:lnSpc>
                  <a:spcPct val="90000"/>
                </a:lnSpc>
                <a:spcBef>
                  <a:spcPct val="40000"/>
                </a:spcBef>
                <a:buClr>
                  <a:srgbClr val="FF0000"/>
                </a:buClr>
                <a:buFont typeface="Arial" panose="020B0604020202020204" pitchFamily="34" charset="0"/>
                <a:buChar char="●"/>
              </a:pPr>
              <a:endParaRPr lang="en-US" altLang="en-US" sz="2400" b="1"/>
            </a:p>
          </p:txBody>
        </p:sp>
        <p:pic>
          <p:nvPicPr>
            <p:cNvPr id="194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763" y="5041900"/>
              <a:ext cx="12969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4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03313"/>
            <a:ext cx="5121275" cy="4975225"/>
          </a:xfrm>
          <a:prstGeom prst="rect">
            <a:avLst/>
          </a:prstGeom>
          <a:noFill/>
          <a:ln w="317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605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Some Key Data Items Include</a:t>
            </a:r>
          </a:p>
        </p:txBody>
      </p:sp>
      <p:sp>
        <p:nvSpPr>
          <p:cNvPr id="20483" name="Content Placeholder 2"/>
          <p:cNvSpPr txBox="1">
            <a:spLocks/>
          </p:cNvSpPr>
          <p:nvPr/>
        </p:nvSpPr>
        <p:spPr bwMode="auto">
          <a:xfrm>
            <a:off x="654050" y="114935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2800" b="1">
                <a:solidFill>
                  <a:srgbClr val="000000"/>
                </a:solidFill>
                <a:cs typeface="Arial" panose="020B0604020202020204" pitchFamily="34" charset="0"/>
              </a:rPr>
              <a:t>Data on </a:t>
            </a:r>
            <a:r>
              <a:rPr lang="en-US" altLang="en-US" sz="2800" b="1">
                <a:solidFill>
                  <a:srgbClr val="FF0000"/>
                </a:solidFill>
                <a:cs typeface="Arial" panose="020B0604020202020204" pitchFamily="34" charset="0"/>
              </a:rPr>
              <a:t>Households</a:t>
            </a:r>
          </a:p>
          <a:p>
            <a:pPr lvl="1" eaLnBrk="1" hangingPunct="1">
              <a:spcBef>
                <a:spcPct val="20000"/>
              </a:spcBef>
              <a:buFont typeface="Arial" panose="020B0604020202020204" pitchFamily="34" charset="0"/>
              <a:buChar char="–"/>
            </a:pPr>
            <a:r>
              <a:rPr lang="en-US" altLang="en-US" sz="2400" b="1">
                <a:solidFill>
                  <a:srgbClr val="000000"/>
                </a:solidFill>
                <a:cs typeface="Arial" panose="020B0604020202020204" pitchFamily="34" charset="0"/>
              </a:rPr>
              <a:t>Size, income, vehicles per household</a:t>
            </a:r>
          </a:p>
          <a:p>
            <a:pPr eaLnBrk="1" hangingPunct="1">
              <a:spcBef>
                <a:spcPct val="20000"/>
              </a:spcBef>
              <a:buFont typeface="Arial" panose="020B0604020202020204" pitchFamily="34" charset="0"/>
              <a:buChar char="•"/>
            </a:pPr>
            <a:r>
              <a:rPr lang="en-US" altLang="en-US" sz="2800" b="1">
                <a:solidFill>
                  <a:srgbClr val="000000"/>
                </a:solidFill>
                <a:cs typeface="Arial" panose="020B0604020202020204" pitchFamily="34" charset="0"/>
              </a:rPr>
              <a:t>Data on </a:t>
            </a:r>
            <a:r>
              <a:rPr lang="en-US" altLang="en-US" sz="2800" b="1">
                <a:solidFill>
                  <a:srgbClr val="FF0000"/>
                </a:solidFill>
                <a:cs typeface="Arial" panose="020B0604020202020204" pitchFamily="34" charset="0"/>
              </a:rPr>
              <a:t>Workers</a:t>
            </a:r>
          </a:p>
          <a:p>
            <a:pPr lvl="1" eaLnBrk="1" hangingPunct="1">
              <a:spcBef>
                <a:spcPct val="20000"/>
              </a:spcBef>
              <a:buFont typeface="Arial" panose="020B0604020202020204" pitchFamily="34" charset="0"/>
              <a:buChar char="–"/>
            </a:pPr>
            <a:r>
              <a:rPr lang="en-US" altLang="en-US" sz="2400" b="1">
                <a:solidFill>
                  <a:srgbClr val="000000"/>
                </a:solidFill>
                <a:cs typeface="Arial" panose="020B0604020202020204" pitchFamily="34" charset="0"/>
              </a:rPr>
              <a:t>Age and gender, occupations, earnings</a:t>
            </a:r>
          </a:p>
          <a:p>
            <a:pPr eaLnBrk="1" hangingPunct="1">
              <a:spcBef>
                <a:spcPct val="20000"/>
              </a:spcBef>
              <a:buFont typeface="Arial" panose="020B0604020202020204" pitchFamily="34" charset="0"/>
              <a:buChar char="•"/>
            </a:pPr>
            <a:r>
              <a:rPr lang="en-US" altLang="en-US" sz="2800" b="1">
                <a:solidFill>
                  <a:srgbClr val="000000"/>
                </a:solidFill>
                <a:cs typeface="Arial" panose="020B0604020202020204" pitchFamily="34" charset="0"/>
              </a:rPr>
              <a:t>Data on </a:t>
            </a:r>
            <a:r>
              <a:rPr lang="en-US" altLang="en-US" sz="2800" b="1">
                <a:solidFill>
                  <a:srgbClr val="FF0000"/>
                </a:solidFill>
                <a:cs typeface="Arial" panose="020B0604020202020204" pitchFamily="34" charset="0"/>
              </a:rPr>
              <a:t>Journey to Work</a:t>
            </a:r>
          </a:p>
          <a:p>
            <a:pPr lvl="1" eaLnBrk="1" hangingPunct="1">
              <a:spcBef>
                <a:spcPct val="20000"/>
              </a:spcBef>
              <a:buFont typeface="Arial" panose="020B0604020202020204" pitchFamily="34" charset="0"/>
              <a:buChar char="–"/>
            </a:pPr>
            <a:r>
              <a:rPr lang="en-US" altLang="en-US" sz="2400" b="1">
                <a:solidFill>
                  <a:srgbClr val="000000"/>
                </a:solidFill>
                <a:cs typeface="Arial" panose="020B0604020202020204" pitchFamily="34" charset="0"/>
              </a:rPr>
              <a:t>Usual mode to work, commuting time, work departure time</a:t>
            </a:r>
          </a:p>
          <a:p>
            <a:pPr eaLnBrk="1" hangingPunct="1">
              <a:spcBef>
                <a:spcPct val="20000"/>
              </a:spcBef>
              <a:buFont typeface="Arial" panose="020B0604020202020204" pitchFamily="34" charset="0"/>
              <a:buChar char="•"/>
            </a:pPr>
            <a:r>
              <a:rPr lang="en-US" altLang="en-US" sz="2800" b="1">
                <a:solidFill>
                  <a:srgbClr val="000000"/>
                </a:solidFill>
                <a:cs typeface="Arial" panose="020B0604020202020204" pitchFamily="34" charset="0"/>
              </a:rPr>
              <a:t>Data on </a:t>
            </a:r>
            <a:r>
              <a:rPr lang="en-US" altLang="en-US" sz="2800" b="1">
                <a:solidFill>
                  <a:srgbClr val="FF0000"/>
                </a:solidFill>
                <a:cs typeface="Arial" panose="020B0604020202020204" pitchFamily="34" charset="0"/>
              </a:rPr>
              <a:t>Workplaces</a:t>
            </a:r>
          </a:p>
          <a:p>
            <a:pPr lvl="1" eaLnBrk="1" hangingPunct="1">
              <a:spcBef>
                <a:spcPct val="20000"/>
              </a:spcBef>
              <a:buFont typeface="Arial" panose="020B0604020202020204" pitchFamily="34" charset="0"/>
              <a:buChar char="–"/>
            </a:pPr>
            <a:r>
              <a:rPr lang="en-US" altLang="en-US" sz="2400" b="1">
                <a:solidFill>
                  <a:srgbClr val="000000"/>
                </a:solidFill>
                <a:cs typeface="Arial" panose="020B0604020202020204" pitchFamily="34" charset="0"/>
              </a:rPr>
              <a:t>Work locations, times of arrival at work</a:t>
            </a:r>
          </a:p>
          <a:p>
            <a:pPr eaLnBrk="1" hangingPunct="1">
              <a:spcBef>
                <a:spcPct val="20000"/>
              </a:spcBef>
              <a:buFont typeface="Arial" panose="020B0604020202020204" pitchFamily="34" charset="0"/>
              <a:buNone/>
            </a:pPr>
            <a:r>
              <a:rPr lang="en-US" altLang="en-US" sz="2800" b="1">
                <a:solidFill>
                  <a:srgbClr val="000000"/>
                </a:solidFill>
                <a:cs typeface="Arial" panose="020B0604020202020204" pitchFamily="34" charset="0"/>
              </a:rPr>
              <a:t>	</a:t>
            </a:r>
          </a:p>
          <a:p>
            <a:pPr lvl="1" eaLnBrk="1" hangingPunct="1">
              <a:spcBef>
                <a:spcPct val="20000"/>
              </a:spcBef>
              <a:buFont typeface="Arial" panose="020B0604020202020204" pitchFamily="34" charset="0"/>
              <a:buChar char="–"/>
            </a:pPr>
            <a:endParaRPr lang="en-US" altLang="en-US" sz="2800" b="1">
              <a:solidFill>
                <a:srgbClr val="000000"/>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81000" y="893763"/>
            <a:ext cx="8458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CTPP Data Products</a:t>
            </a:r>
          </a:p>
        </p:txBody>
      </p:sp>
      <p:sp>
        <p:nvSpPr>
          <p:cNvPr id="9220" name="Text Box 3"/>
          <p:cNvSpPr txBox="1">
            <a:spLocks noChangeArrowheads="1"/>
          </p:cNvSpPr>
          <p:nvPr/>
        </p:nvSpPr>
        <p:spPr bwMode="auto">
          <a:xfrm>
            <a:off x="1009650" y="1933575"/>
            <a:ext cx="72009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800" b="1" dirty="0"/>
              <a:t>Commuting In America</a:t>
            </a:r>
          </a:p>
          <a:p>
            <a:pPr eaLnBrk="1" hangingPunct="1">
              <a:spcBef>
                <a:spcPct val="50000"/>
              </a:spcBef>
              <a:defRPr/>
            </a:pPr>
            <a:r>
              <a:rPr lang="en-US" altLang="en-US" sz="2800" b="1" dirty="0"/>
              <a:t>1990 and 2000 Small Area Tables</a:t>
            </a:r>
          </a:p>
          <a:p>
            <a:pPr eaLnBrk="1" hangingPunct="1">
              <a:spcBef>
                <a:spcPct val="50000"/>
              </a:spcBef>
              <a:defRPr/>
            </a:pPr>
            <a:r>
              <a:rPr lang="en-US" altLang="en-US" sz="2800" b="1" dirty="0"/>
              <a:t>Area Specific Data Profiles </a:t>
            </a:r>
          </a:p>
          <a:p>
            <a:pPr eaLnBrk="1" hangingPunct="1">
              <a:spcBef>
                <a:spcPct val="50000"/>
              </a:spcBef>
              <a:defRPr/>
            </a:pPr>
            <a:r>
              <a:rPr lang="en-US" altLang="en-US" sz="2800" b="1" dirty="0"/>
              <a:t>CTPP 5-year Tables </a:t>
            </a:r>
            <a:r>
              <a:rPr lang="en-US" altLang="en-US" sz="2000" b="1" dirty="0"/>
              <a:t>(2006 to 2010)</a:t>
            </a:r>
          </a:p>
          <a:p>
            <a:pPr eaLnBrk="1" hangingPunct="1">
              <a:spcBef>
                <a:spcPct val="50000"/>
              </a:spcBef>
              <a:defRPr/>
            </a:pPr>
            <a:r>
              <a:rPr lang="en-US" altLang="en-US" sz="2800" b="1" dirty="0">
                <a:solidFill>
                  <a:srgbClr val="0000FF"/>
                </a:solidFill>
                <a:effectLst>
                  <a:outerShdw blurRad="38100" dist="38100" dir="2700000" algn="tl">
                    <a:srgbClr val="000000">
                      <a:alpha val="43137"/>
                    </a:srgbClr>
                  </a:outerShdw>
                </a:effectLst>
              </a:rPr>
              <a:t>CTPP 5-year Tables </a:t>
            </a:r>
            <a:r>
              <a:rPr lang="en-US" altLang="en-US" sz="2000" b="1" dirty="0">
                <a:solidFill>
                  <a:srgbClr val="0000FF"/>
                </a:solidFill>
                <a:effectLst>
                  <a:outerShdw blurRad="38100" dist="38100" dir="2700000" algn="tl">
                    <a:srgbClr val="000000">
                      <a:alpha val="43137"/>
                    </a:srgbClr>
                  </a:outerShdw>
                </a:effectLst>
              </a:rPr>
              <a:t>(2012 to 2016)</a:t>
            </a:r>
          </a:p>
        </p:txBody>
      </p:sp>
      <p:sp>
        <p:nvSpPr>
          <p:cNvPr id="2253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A5C975-6999-4035-B9AA-ED94BB1EE962}" type="slidenum">
              <a:rPr lang="en-US" altLang="en-US" smtClean="0"/>
              <a:pPr/>
              <a:t>17</a:t>
            </a:fld>
            <a:endParaRPr lang="en-US" altLang="en-US" smtClean="0"/>
          </a:p>
        </p:txBody>
      </p:sp>
      <p:sp>
        <p:nvSpPr>
          <p:cNvPr id="22533" name="Rectangle 3"/>
          <p:cNvSpPr>
            <a:spLocks noChangeArrowheads="1"/>
          </p:cNvSpPr>
          <p:nvPr/>
        </p:nvSpPr>
        <p:spPr bwMode="auto">
          <a:xfrm>
            <a:off x="2239963" y="5329238"/>
            <a:ext cx="4694237" cy="461962"/>
          </a:xfrm>
          <a:prstGeom prst="rect">
            <a:avLst/>
          </a:prstGeom>
          <a:solidFill>
            <a:schemeClr val="bg1"/>
          </a:solidFill>
          <a:ln w="31750">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FF0000"/>
                </a:solidFill>
                <a:hlinkClick r:id="rId2"/>
              </a:rPr>
              <a:t>https://ctpp.transportation.org/</a:t>
            </a:r>
            <a:endParaRPr lang="en-US" altLang="en-US" sz="2400" b="1" i="1">
              <a:solidFill>
                <a:srgbClr val="FF0000"/>
              </a:solidFill>
            </a:endParaRPr>
          </a:p>
        </p:txBody>
      </p:sp>
      <p:sp>
        <p:nvSpPr>
          <p:cNvPr id="22534" name="Line Callout 1 1"/>
          <p:cNvSpPr>
            <a:spLocks/>
          </p:cNvSpPr>
          <p:nvPr/>
        </p:nvSpPr>
        <p:spPr bwMode="auto">
          <a:xfrm>
            <a:off x="6996113" y="4351338"/>
            <a:ext cx="1958975" cy="633412"/>
          </a:xfrm>
          <a:prstGeom prst="borderCallout1">
            <a:avLst>
              <a:gd name="adj1" fmla="val 37426"/>
              <a:gd name="adj2" fmla="val -644"/>
              <a:gd name="adj3" fmla="val 71755"/>
              <a:gd name="adj4" fmla="val -39431"/>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Today’s Focus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445016-588A-4E7D-8F97-382C2EC6CE97}" type="slidenum">
              <a:rPr lang="en-US" altLang="en-US" smtClean="0"/>
              <a:pPr/>
              <a:t>18</a:t>
            </a:fld>
            <a:endParaRPr lang="en-US" altLang="en-US" smtClean="0"/>
          </a:p>
        </p:txBody>
      </p:sp>
      <p:sp>
        <p:nvSpPr>
          <p:cNvPr id="23555" name="Text Box 4"/>
          <p:cNvSpPr txBox="1">
            <a:spLocks noChangeArrowheads="1"/>
          </p:cNvSpPr>
          <p:nvPr/>
        </p:nvSpPr>
        <p:spPr bwMode="auto">
          <a:xfrm>
            <a:off x="0" y="14605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Applications of CTPP Data Products</a:t>
            </a:r>
          </a:p>
        </p:txBody>
      </p:sp>
      <p:sp>
        <p:nvSpPr>
          <p:cNvPr id="23556" name="Content Placeholder 2"/>
          <p:cNvSpPr txBox="1">
            <a:spLocks/>
          </p:cNvSpPr>
          <p:nvPr/>
        </p:nvSpPr>
        <p:spPr bwMode="auto">
          <a:xfrm>
            <a:off x="609600" y="1296988"/>
            <a:ext cx="40386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2400" b="1">
                <a:cs typeface="Arial" panose="020B0604020202020204" pitchFamily="34" charset="0"/>
              </a:rPr>
              <a:t>Comparative analysis</a:t>
            </a:r>
          </a:p>
          <a:p>
            <a:pPr eaLnBrk="1" hangingPunct="1">
              <a:spcBef>
                <a:spcPct val="20000"/>
              </a:spcBef>
              <a:buFont typeface="Arial" panose="020B0604020202020204" pitchFamily="34" charset="0"/>
              <a:buChar char="•"/>
            </a:pPr>
            <a:r>
              <a:rPr lang="en-US" altLang="en-US" sz="2400" b="1">
                <a:cs typeface="Arial" panose="020B0604020202020204" pitchFamily="34" charset="0"/>
              </a:rPr>
              <a:t>Long Range Planning/TIP</a:t>
            </a:r>
          </a:p>
          <a:p>
            <a:pPr eaLnBrk="1" hangingPunct="1">
              <a:spcBef>
                <a:spcPct val="20000"/>
              </a:spcBef>
              <a:buFont typeface="Arial" panose="020B0604020202020204" pitchFamily="34" charset="0"/>
              <a:buChar char="•"/>
            </a:pPr>
            <a:r>
              <a:rPr lang="en-US" altLang="en-US" sz="2400" b="1">
                <a:cs typeface="Arial" panose="020B0604020202020204" pitchFamily="34" charset="0"/>
              </a:rPr>
              <a:t>Performance measurement</a:t>
            </a:r>
          </a:p>
          <a:p>
            <a:pPr eaLnBrk="1" hangingPunct="1">
              <a:spcBef>
                <a:spcPct val="20000"/>
              </a:spcBef>
              <a:buFont typeface="Arial" panose="020B0604020202020204" pitchFamily="34" charset="0"/>
              <a:buChar char="•"/>
            </a:pPr>
            <a:r>
              <a:rPr lang="en-US" altLang="en-US" sz="2400" b="1">
                <a:cs typeface="Arial" panose="020B0604020202020204" pitchFamily="34" charset="0"/>
              </a:rPr>
              <a:t>Modal share analysis</a:t>
            </a:r>
          </a:p>
          <a:p>
            <a:pPr eaLnBrk="1" hangingPunct="1">
              <a:spcBef>
                <a:spcPct val="20000"/>
              </a:spcBef>
              <a:buFont typeface="Arial" panose="020B0604020202020204" pitchFamily="34" charset="0"/>
              <a:buChar char="•"/>
            </a:pPr>
            <a:r>
              <a:rPr lang="en-US" altLang="en-US" sz="2400" b="1">
                <a:cs typeface="Arial" panose="020B0604020202020204" pitchFamily="34" charset="0"/>
              </a:rPr>
              <a:t>FTA New Starts/Small Starts</a:t>
            </a:r>
          </a:p>
          <a:p>
            <a:pPr eaLnBrk="1" hangingPunct="1">
              <a:spcBef>
                <a:spcPct val="20000"/>
              </a:spcBef>
              <a:buFont typeface="Arial" panose="020B0604020202020204" pitchFamily="34" charset="0"/>
              <a:buChar char="•"/>
            </a:pPr>
            <a:r>
              <a:rPr lang="en-US" altLang="en-US" sz="2400" b="1">
                <a:cs typeface="Arial" panose="020B0604020202020204" pitchFamily="34" charset="0"/>
              </a:rPr>
              <a:t>Travel Demand Modeling and Forecasting</a:t>
            </a:r>
          </a:p>
        </p:txBody>
      </p:sp>
      <p:sp>
        <p:nvSpPr>
          <p:cNvPr id="23557" name="Content Placeholder 4"/>
          <p:cNvSpPr txBox="1">
            <a:spLocks/>
          </p:cNvSpPr>
          <p:nvPr/>
        </p:nvSpPr>
        <p:spPr bwMode="auto">
          <a:xfrm>
            <a:off x="4641850" y="1296988"/>
            <a:ext cx="40386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2400" b="1">
                <a:cs typeface="Arial" panose="020B0604020202020204" pitchFamily="34" charset="0"/>
              </a:rPr>
              <a:t>Policy Impact Analysis</a:t>
            </a:r>
          </a:p>
          <a:p>
            <a:pPr eaLnBrk="1" hangingPunct="1">
              <a:spcBef>
                <a:spcPct val="20000"/>
              </a:spcBef>
              <a:buFont typeface="Arial" panose="020B0604020202020204" pitchFamily="34" charset="0"/>
              <a:buChar char="•"/>
            </a:pPr>
            <a:r>
              <a:rPr lang="en-US" altLang="en-US" sz="2400" b="1">
                <a:cs typeface="Arial" panose="020B0604020202020204" pitchFamily="34" charset="0"/>
              </a:rPr>
              <a:t>Livability analysis</a:t>
            </a:r>
          </a:p>
          <a:p>
            <a:pPr eaLnBrk="1" hangingPunct="1">
              <a:spcBef>
                <a:spcPct val="20000"/>
              </a:spcBef>
              <a:buFont typeface="Arial" panose="020B0604020202020204" pitchFamily="34" charset="0"/>
              <a:buChar char="•"/>
            </a:pPr>
            <a:r>
              <a:rPr lang="en-US" altLang="en-US" sz="2400" b="1">
                <a:cs typeface="Arial" panose="020B0604020202020204" pitchFamily="34" charset="0"/>
              </a:rPr>
              <a:t>Corridor planning</a:t>
            </a:r>
          </a:p>
          <a:p>
            <a:pPr eaLnBrk="1" hangingPunct="1">
              <a:spcBef>
                <a:spcPct val="20000"/>
              </a:spcBef>
              <a:buFont typeface="Arial" panose="020B0604020202020204" pitchFamily="34" charset="0"/>
              <a:buChar char="•"/>
            </a:pPr>
            <a:r>
              <a:rPr lang="en-US" altLang="en-US" sz="2400" b="1">
                <a:cs typeface="Arial" panose="020B0604020202020204" pitchFamily="34" charset="0"/>
              </a:rPr>
              <a:t>Air quality modeling</a:t>
            </a:r>
          </a:p>
          <a:p>
            <a:pPr eaLnBrk="1" hangingPunct="1">
              <a:spcBef>
                <a:spcPct val="20000"/>
              </a:spcBef>
              <a:buFont typeface="Arial" panose="020B0604020202020204" pitchFamily="34" charset="0"/>
              <a:buChar char="•"/>
            </a:pPr>
            <a:r>
              <a:rPr lang="en-US" altLang="en-US" sz="2400" b="1">
                <a:cs typeface="Arial" panose="020B0604020202020204" pitchFamily="34" charset="0"/>
              </a:rPr>
              <a:t>Trend analysis</a:t>
            </a:r>
          </a:p>
          <a:p>
            <a:pPr eaLnBrk="1" hangingPunct="1">
              <a:spcBef>
                <a:spcPct val="20000"/>
              </a:spcBef>
              <a:buFont typeface="Arial" panose="020B0604020202020204" pitchFamily="34" charset="0"/>
              <a:buChar char="•"/>
            </a:pPr>
            <a:r>
              <a:rPr lang="en-US" altLang="en-US" sz="2400" b="1">
                <a:cs typeface="Arial" panose="020B0604020202020204" pitchFamily="34" charset="0"/>
              </a:rPr>
              <a:t>Descriptive statistics</a:t>
            </a:r>
          </a:p>
          <a:p>
            <a:pPr eaLnBrk="1" hangingPunct="1">
              <a:spcBef>
                <a:spcPct val="20000"/>
              </a:spcBef>
              <a:buFont typeface="Arial" panose="020B0604020202020204" pitchFamily="34" charset="0"/>
              <a:buChar char="•"/>
            </a:pPr>
            <a:r>
              <a:rPr lang="en-US" altLang="en-US" sz="2400" b="1">
                <a:cs typeface="Arial" panose="020B0604020202020204" pitchFamily="34" charset="0"/>
              </a:rPr>
              <a:t>Title VI</a:t>
            </a:r>
          </a:p>
          <a:p>
            <a:pPr eaLnBrk="1" hangingPunct="1">
              <a:spcBef>
                <a:spcPct val="20000"/>
              </a:spcBef>
              <a:buFont typeface="Arial" panose="020B0604020202020204" pitchFamily="34" charset="0"/>
              <a:buChar char="•"/>
            </a:pPr>
            <a:r>
              <a:rPr lang="en-US" altLang="en-US" sz="2400" b="1">
                <a:cs typeface="Arial" panose="020B0604020202020204" pitchFamily="34" charset="0"/>
              </a:rPr>
              <a:t>Environmental justice</a:t>
            </a:r>
          </a:p>
          <a:p>
            <a:pPr eaLnBrk="1" hangingPunct="1">
              <a:spcBef>
                <a:spcPct val="20000"/>
              </a:spcBef>
              <a:buFont typeface="Arial" panose="020B0604020202020204" pitchFamily="34" charset="0"/>
              <a:buChar char="•"/>
            </a:pPr>
            <a:r>
              <a:rPr lang="en-US" altLang="en-US" sz="2400" b="1">
                <a:cs typeface="Arial" panose="020B0604020202020204" pitchFamily="34" charset="0"/>
              </a:rPr>
              <a:t>Factoring/Adjusting surveys</a:t>
            </a:r>
            <a:endParaRPr lang="en-US" altLang="en-US" sz="240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Working with the data - Things to Know</a:t>
            </a:r>
          </a:p>
        </p:txBody>
      </p:sp>
      <p:sp>
        <p:nvSpPr>
          <p:cNvPr id="2560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2BC89E-0DB9-40FE-B457-01C32300CC2E}" type="slidenum">
              <a:rPr lang="en-US" altLang="en-US" smtClean="0"/>
              <a:pPr/>
              <a:t>19</a:t>
            </a:fld>
            <a:endParaRPr lang="en-US" altLang="en-US" smtClean="0"/>
          </a:p>
        </p:txBody>
      </p:sp>
      <p:pic>
        <p:nvPicPr>
          <p:cNvPr id="256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771650"/>
            <a:ext cx="47498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Rectangle 1"/>
          <p:cNvSpPr>
            <a:spLocks noChangeArrowheads="1"/>
          </p:cNvSpPr>
          <p:nvPr/>
        </p:nvSpPr>
        <p:spPr bwMode="auto">
          <a:xfrm>
            <a:off x="5943600" y="2286000"/>
            <a:ext cx="2743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ACS Concepts</a:t>
            </a:r>
          </a:p>
          <a:p>
            <a:pPr eaLnBrk="1" hangingPunct="1">
              <a:spcBef>
                <a:spcPct val="50000"/>
              </a:spcBef>
            </a:pPr>
            <a:r>
              <a:rPr lang="en-US" altLang="en-US" sz="2400" b="1"/>
              <a:t>Joint ACS/CTPP Concerns</a:t>
            </a:r>
          </a:p>
          <a:p>
            <a:pPr eaLnBrk="1" hangingPunct="1">
              <a:spcBef>
                <a:spcPct val="50000"/>
              </a:spcBef>
            </a:pPr>
            <a:r>
              <a:rPr lang="en-US" altLang="en-US" sz="2400" b="1"/>
              <a:t>CTPP Specific</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1065E4-7D22-4E5A-B3DC-E9E5CF18E93D}" type="slidenum">
              <a:rPr lang="en-US" altLang="en-US" smtClean="0"/>
              <a:pPr/>
              <a:t>2</a:t>
            </a:fld>
            <a:endParaRPr lang="en-US" altLang="en-US" smtClean="0"/>
          </a:p>
        </p:txBody>
      </p:sp>
      <p:pic>
        <p:nvPicPr>
          <p:cNvPr id="5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52500"/>
            <a:ext cx="6107113"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Freeform 3"/>
          <p:cNvSpPr>
            <a:spLocks/>
          </p:cNvSpPr>
          <p:nvPr/>
        </p:nvSpPr>
        <p:spPr bwMode="auto">
          <a:xfrm>
            <a:off x="1752600" y="1252538"/>
            <a:ext cx="5262563" cy="1747837"/>
          </a:xfrm>
          <a:custGeom>
            <a:avLst/>
            <a:gdLst/>
            <a:ahLst/>
            <a:cxnLst/>
            <a:rect l="0" t="0" r="r" b="b"/>
            <a:pathLst>
              <a:path w="5262582" h="1747837">
                <a:moveTo>
                  <a:pt x="147657" y="0"/>
                </a:moveTo>
                <a:lnTo>
                  <a:pt x="147657" y="0"/>
                </a:lnTo>
                <a:cubicBezTo>
                  <a:pt x="187344" y="1587"/>
                  <a:pt x="227094" y="2029"/>
                  <a:pt x="266719" y="4762"/>
                </a:cubicBezTo>
                <a:cubicBezTo>
                  <a:pt x="273249" y="5212"/>
                  <a:pt x="279513" y="7600"/>
                  <a:pt x="285769" y="9525"/>
                </a:cubicBezTo>
                <a:cubicBezTo>
                  <a:pt x="300163" y="13954"/>
                  <a:pt x="314344" y="19049"/>
                  <a:pt x="328632" y="23812"/>
                </a:cubicBezTo>
                <a:cubicBezTo>
                  <a:pt x="333394" y="25399"/>
                  <a:pt x="338742" y="25790"/>
                  <a:pt x="342919" y="28575"/>
                </a:cubicBezTo>
                <a:cubicBezTo>
                  <a:pt x="355764" y="37138"/>
                  <a:pt x="356705" y="39576"/>
                  <a:pt x="371494" y="42862"/>
                </a:cubicBezTo>
                <a:cubicBezTo>
                  <a:pt x="380920" y="44957"/>
                  <a:pt x="390525" y="46157"/>
                  <a:pt x="400069" y="47625"/>
                </a:cubicBezTo>
                <a:cubicBezTo>
                  <a:pt x="452210" y="55647"/>
                  <a:pt x="446492" y="53771"/>
                  <a:pt x="519132" y="57150"/>
                </a:cubicBezTo>
                <a:lnTo>
                  <a:pt x="638194" y="61912"/>
                </a:lnTo>
                <a:cubicBezTo>
                  <a:pt x="654548" y="65183"/>
                  <a:pt x="665375" y="66956"/>
                  <a:pt x="681057" y="71437"/>
                </a:cubicBezTo>
                <a:cubicBezTo>
                  <a:pt x="685884" y="72816"/>
                  <a:pt x="690582" y="74612"/>
                  <a:pt x="695344" y="76200"/>
                </a:cubicBezTo>
                <a:cubicBezTo>
                  <a:pt x="840072" y="73788"/>
                  <a:pt x="947037" y="65887"/>
                  <a:pt x="1081107" y="76200"/>
                </a:cubicBezTo>
                <a:cubicBezTo>
                  <a:pt x="1089178" y="76821"/>
                  <a:pt x="1096935" y="79631"/>
                  <a:pt x="1104919" y="80962"/>
                </a:cubicBezTo>
                <a:cubicBezTo>
                  <a:pt x="1144650" y="87584"/>
                  <a:pt x="1128417" y="83009"/>
                  <a:pt x="1162069" y="90487"/>
                </a:cubicBezTo>
                <a:cubicBezTo>
                  <a:pt x="1196497" y="98138"/>
                  <a:pt x="1165395" y="92823"/>
                  <a:pt x="1204932" y="100012"/>
                </a:cubicBezTo>
                <a:cubicBezTo>
                  <a:pt x="1214433" y="101739"/>
                  <a:pt x="1223863" y="104285"/>
                  <a:pt x="1233507" y="104775"/>
                </a:cubicBezTo>
                <a:cubicBezTo>
                  <a:pt x="1317596" y="109051"/>
                  <a:pt x="1401782" y="111125"/>
                  <a:pt x="1485919" y="114300"/>
                </a:cubicBezTo>
                <a:lnTo>
                  <a:pt x="1533544" y="119062"/>
                </a:lnTo>
                <a:cubicBezTo>
                  <a:pt x="1562851" y="122510"/>
                  <a:pt x="1567500" y="124286"/>
                  <a:pt x="1595457" y="128587"/>
                </a:cubicBezTo>
                <a:cubicBezTo>
                  <a:pt x="1606552" y="130294"/>
                  <a:pt x="1617682" y="131762"/>
                  <a:pt x="1628794" y="133350"/>
                </a:cubicBezTo>
                <a:lnTo>
                  <a:pt x="1862157" y="128587"/>
                </a:lnTo>
                <a:cubicBezTo>
                  <a:pt x="1879682" y="128003"/>
                  <a:pt x="1897117" y="125761"/>
                  <a:pt x="1914544" y="123825"/>
                </a:cubicBezTo>
                <a:cubicBezTo>
                  <a:pt x="1925701" y="122585"/>
                  <a:pt x="1936660" y="119336"/>
                  <a:pt x="1947882" y="119062"/>
                </a:cubicBezTo>
                <a:cubicBezTo>
                  <a:pt x="2001841" y="117746"/>
                  <a:pt x="2055832" y="119062"/>
                  <a:pt x="2109807" y="119062"/>
                </a:cubicBezTo>
                <a:lnTo>
                  <a:pt x="2276494" y="152400"/>
                </a:lnTo>
                <a:cubicBezTo>
                  <a:pt x="2560745" y="167359"/>
                  <a:pt x="2242996" y="149213"/>
                  <a:pt x="2414607" y="161925"/>
                </a:cubicBezTo>
                <a:cubicBezTo>
                  <a:pt x="2441567" y="163922"/>
                  <a:pt x="2468607" y="164714"/>
                  <a:pt x="2495569" y="166687"/>
                </a:cubicBezTo>
                <a:cubicBezTo>
                  <a:pt x="2533699" y="169477"/>
                  <a:pt x="2571649" y="175238"/>
                  <a:pt x="2609869" y="176212"/>
                </a:cubicBezTo>
                <a:cubicBezTo>
                  <a:pt x="2820962" y="181590"/>
                  <a:pt x="3243282" y="185737"/>
                  <a:pt x="3243282" y="185737"/>
                </a:cubicBezTo>
                <a:cubicBezTo>
                  <a:pt x="3284557" y="184150"/>
                  <a:pt x="3325877" y="183474"/>
                  <a:pt x="3367107" y="180975"/>
                </a:cubicBezTo>
                <a:cubicBezTo>
                  <a:pt x="3378312" y="180296"/>
                  <a:pt x="3389275" y="177329"/>
                  <a:pt x="3400444" y="176212"/>
                </a:cubicBezTo>
                <a:cubicBezTo>
                  <a:pt x="3421040" y="174152"/>
                  <a:pt x="3441719" y="173037"/>
                  <a:pt x="3462357" y="171450"/>
                </a:cubicBezTo>
                <a:cubicBezTo>
                  <a:pt x="3509453" y="157994"/>
                  <a:pt x="3498945" y="158526"/>
                  <a:pt x="3562369" y="157162"/>
                </a:cubicBezTo>
                <a:lnTo>
                  <a:pt x="3938607" y="152400"/>
                </a:lnTo>
                <a:cubicBezTo>
                  <a:pt x="3975724" y="140026"/>
                  <a:pt x="3963051" y="142875"/>
                  <a:pt x="4033857" y="142875"/>
                </a:cubicBezTo>
                <a:cubicBezTo>
                  <a:pt x="4070404" y="142875"/>
                  <a:pt x="4106882" y="146050"/>
                  <a:pt x="4143394" y="147637"/>
                </a:cubicBezTo>
                <a:cubicBezTo>
                  <a:pt x="4203711" y="143329"/>
                  <a:pt x="4195020" y="146044"/>
                  <a:pt x="4238644" y="138112"/>
                </a:cubicBezTo>
                <a:cubicBezTo>
                  <a:pt x="4246608" y="136664"/>
                  <a:pt x="4254555" y="135106"/>
                  <a:pt x="4262457" y="133350"/>
                </a:cubicBezTo>
                <a:cubicBezTo>
                  <a:pt x="4286637" y="127977"/>
                  <a:pt x="4284905" y="125890"/>
                  <a:pt x="4314844" y="123825"/>
                </a:cubicBezTo>
                <a:cubicBezTo>
                  <a:pt x="4349722" y="121420"/>
                  <a:pt x="4384694" y="120650"/>
                  <a:pt x="4419619" y="119062"/>
                </a:cubicBezTo>
                <a:lnTo>
                  <a:pt x="4443432" y="114300"/>
                </a:lnTo>
                <a:cubicBezTo>
                  <a:pt x="4457743" y="111233"/>
                  <a:pt x="4471755" y="106453"/>
                  <a:pt x="4486294" y="104775"/>
                </a:cubicBezTo>
                <a:cubicBezTo>
                  <a:pt x="4513150" y="101676"/>
                  <a:pt x="4540269" y="101600"/>
                  <a:pt x="4567257" y="100012"/>
                </a:cubicBezTo>
                <a:cubicBezTo>
                  <a:pt x="4811724" y="105445"/>
                  <a:pt x="4710114" y="104775"/>
                  <a:pt x="4872057" y="104775"/>
                </a:cubicBezTo>
                <a:lnTo>
                  <a:pt x="4943494" y="71437"/>
                </a:lnTo>
                <a:cubicBezTo>
                  <a:pt x="4983182" y="73025"/>
                  <a:pt x="5022838" y="76200"/>
                  <a:pt x="5062557" y="76200"/>
                </a:cubicBezTo>
                <a:cubicBezTo>
                  <a:pt x="5083255" y="76200"/>
                  <a:pt x="5103814" y="72770"/>
                  <a:pt x="5124469" y="71437"/>
                </a:cubicBezTo>
                <a:lnTo>
                  <a:pt x="5210194" y="66675"/>
                </a:lnTo>
                <a:cubicBezTo>
                  <a:pt x="5214639" y="65193"/>
                  <a:pt x="5240540" y="56153"/>
                  <a:pt x="5243532" y="57150"/>
                </a:cubicBezTo>
                <a:cubicBezTo>
                  <a:pt x="5248962" y="58960"/>
                  <a:pt x="5249882" y="66675"/>
                  <a:pt x="5253057" y="71437"/>
                </a:cubicBezTo>
                <a:cubicBezTo>
                  <a:pt x="5257452" y="93417"/>
                  <a:pt x="5262582" y="115493"/>
                  <a:pt x="5262582" y="138112"/>
                </a:cubicBezTo>
                <a:cubicBezTo>
                  <a:pt x="5262582" y="160394"/>
                  <a:pt x="5261124" y="182752"/>
                  <a:pt x="5257819" y="204787"/>
                </a:cubicBezTo>
                <a:cubicBezTo>
                  <a:pt x="5256330" y="214716"/>
                  <a:pt x="5251469" y="223837"/>
                  <a:pt x="5248294" y="233362"/>
                </a:cubicBezTo>
                <a:lnTo>
                  <a:pt x="5243532" y="247650"/>
                </a:lnTo>
                <a:cubicBezTo>
                  <a:pt x="5243738" y="254443"/>
                  <a:pt x="5254252" y="425928"/>
                  <a:pt x="5243532" y="471487"/>
                </a:cubicBezTo>
                <a:cubicBezTo>
                  <a:pt x="5241989" y="478043"/>
                  <a:pt x="5233556" y="480601"/>
                  <a:pt x="5229244" y="485775"/>
                </a:cubicBezTo>
                <a:cubicBezTo>
                  <a:pt x="5206751" y="512766"/>
                  <a:pt x="5233479" y="486512"/>
                  <a:pt x="5210194" y="519112"/>
                </a:cubicBezTo>
                <a:cubicBezTo>
                  <a:pt x="5206279" y="524593"/>
                  <a:pt x="5200669" y="528637"/>
                  <a:pt x="5195907" y="533400"/>
                </a:cubicBezTo>
                <a:cubicBezTo>
                  <a:pt x="5194319" y="541337"/>
                  <a:pt x="5193986" y="549633"/>
                  <a:pt x="5191144" y="557212"/>
                </a:cubicBezTo>
                <a:cubicBezTo>
                  <a:pt x="5175418" y="599145"/>
                  <a:pt x="5185946" y="540562"/>
                  <a:pt x="5176857" y="590550"/>
                </a:cubicBezTo>
                <a:cubicBezTo>
                  <a:pt x="5174849" y="601594"/>
                  <a:pt x="5173939" y="612815"/>
                  <a:pt x="5172094" y="623887"/>
                </a:cubicBezTo>
                <a:cubicBezTo>
                  <a:pt x="5170763" y="631872"/>
                  <a:pt x="5169088" y="639798"/>
                  <a:pt x="5167332" y="647700"/>
                </a:cubicBezTo>
                <a:cubicBezTo>
                  <a:pt x="5165912" y="654090"/>
                  <a:pt x="5163740" y="660310"/>
                  <a:pt x="5162569" y="666750"/>
                </a:cubicBezTo>
                <a:cubicBezTo>
                  <a:pt x="5160561" y="677794"/>
                  <a:pt x="5160760" y="689257"/>
                  <a:pt x="5157807" y="700087"/>
                </a:cubicBezTo>
                <a:cubicBezTo>
                  <a:pt x="5155939" y="706936"/>
                  <a:pt x="5150775" y="712490"/>
                  <a:pt x="5148282" y="719137"/>
                </a:cubicBezTo>
                <a:cubicBezTo>
                  <a:pt x="5145984" y="725266"/>
                  <a:pt x="5145317" y="731893"/>
                  <a:pt x="5143519" y="738187"/>
                </a:cubicBezTo>
                <a:cubicBezTo>
                  <a:pt x="5129854" y="786014"/>
                  <a:pt x="5148884" y="711972"/>
                  <a:pt x="5133994" y="771525"/>
                </a:cubicBezTo>
                <a:cubicBezTo>
                  <a:pt x="5130819" y="804862"/>
                  <a:pt x="5132590" y="839048"/>
                  <a:pt x="5124469" y="871537"/>
                </a:cubicBezTo>
                <a:cubicBezTo>
                  <a:pt x="5122882" y="877887"/>
                  <a:pt x="5121505" y="884293"/>
                  <a:pt x="5119707" y="890587"/>
                </a:cubicBezTo>
                <a:cubicBezTo>
                  <a:pt x="5114344" y="909357"/>
                  <a:pt x="5114245" y="902257"/>
                  <a:pt x="5110182" y="923925"/>
                </a:cubicBezTo>
                <a:cubicBezTo>
                  <a:pt x="5106623" y="942907"/>
                  <a:pt x="5104704" y="962191"/>
                  <a:pt x="5100657" y="981075"/>
                </a:cubicBezTo>
                <a:cubicBezTo>
                  <a:pt x="5100304" y="982722"/>
                  <a:pt x="5087473" y="1046268"/>
                  <a:pt x="5081607" y="1066800"/>
                </a:cubicBezTo>
                <a:cubicBezTo>
                  <a:pt x="5080228" y="1071627"/>
                  <a:pt x="5079089" y="1076597"/>
                  <a:pt x="5076844" y="1081087"/>
                </a:cubicBezTo>
                <a:cubicBezTo>
                  <a:pt x="5074284" y="1086207"/>
                  <a:pt x="5071366" y="1091327"/>
                  <a:pt x="5067319" y="1095375"/>
                </a:cubicBezTo>
                <a:cubicBezTo>
                  <a:pt x="5063272" y="1099422"/>
                  <a:pt x="5057794" y="1101725"/>
                  <a:pt x="5053032" y="1104900"/>
                </a:cubicBezTo>
                <a:cubicBezTo>
                  <a:pt x="5045121" y="1128634"/>
                  <a:pt x="5043541" y="1130939"/>
                  <a:pt x="5038744" y="1152525"/>
                </a:cubicBezTo>
                <a:cubicBezTo>
                  <a:pt x="5036988" y="1160427"/>
                  <a:pt x="5036542" y="1168658"/>
                  <a:pt x="5033982" y="1176337"/>
                </a:cubicBezTo>
                <a:cubicBezTo>
                  <a:pt x="5031737" y="1183072"/>
                  <a:pt x="5027254" y="1188862"/>
                  <a:pt x="5024457" y="1195387"/>
                </a:cubicBezTo>
                <a:cubicBezTo>
                  <a:pt x="5022479" y="1200001"/>
                  <a:pt x="5022479" y="1205498"/>
                  <a:pt x="5019694" y="1209675"/>
                </a:cubicBezTo>
                <a:cubicBezTo>
                  <a:pt x="5015958" y="1215279"/>
                  <a:pt x="5009719" y="1218788"/>
                  <a:pt x="5005407" y="1223962"/>
                </a:cubicBezTo>
                <a:cubicBezTo>
                  <a:pt x="5001743" y="1228359"/>
                  <a:pt x="4998442" y="1233130"/>
                  <a:pt x="4995882" y="1238250"/>
                </a:cubicBezTo>
                <a:cubicBezTo>
                  <a:pt x="4993637" y="1242740"/>
                  <a:pt x="4994669" y="1248987"/>
                  <a:pt x="4991119" y="1252537"/>
                </a:cubicBezTo>
                <a:cubicBezTo>
                  <a:pt x="4980599" y="1263057"/>
                  <a:pt x="4963655" y="1272928"/>
                  <a:pt x="4948257" y="1276350"/>
                </a:cubicBezTo>
                <a:cubicBezTo>
                  <a:pt x="4938831" y="1278445"/>
                  <a:pt x="4929207" y="1279525"/>
                  <a:pt x="4919682" y="1281112"/>
                </a:cubicBezTo>
                <a:cubicBezTo>
                  <a:pt x="4910157" y="1284287"/>
                  <a:pt x="4899461" y="1285068"/>
                  <a:pt x="4891107" y="1290637"/>
                </a:cubicBezTo>
                <a:cubicBezTo>
                  <a:pt x="4886344" y="1293812"/>
                  <a:pt x="4882080" y="1297907"/>
                  <a:pt x="4876819" y="1300162"/>
                </a:cubicBezTo>
                <a:cubicBezTo>
                  <a:pt x="4870930" y="1302686"/>
                  <a:pt x="4838201" y="1308838"/>
                  <a:pt x="4833957" y="1309687"/>
                </a:cubicBezTo>
                <a:cubicBezTo>
                  <a:pt x="4812142" y="1324230"/>
                  <a:pt x="4824458" y="1318842"/>
                  <a:pt x="4791094" y="1323975"/>
                </a:cubicBezTo>
                <a:cubicBezTo>
                  <a:pt x="4780866" y="1325549"/>
                  <a:pt x="4728100" y="1333044"/>
                  <a:pt x="4719657" y="1333500"/>
                </a:cubicBezTo>
                <a:cubicBezTo>
                  <a:pt x="4673659" y="1335986"/>
                  <a:pt x="4627582" y="1336675"/>
                  <a:pt x="4581544" y="1338262"/>
                </a:cubicBezTo>
                <a:cubicBezTo>
                  <a:pt x="4519524" y="1353768"/>
                  <a:pt x="4543023" y="1346341"/>
                  <a:pt x="4510107" y="1357312"/>
                </a:cubicBezTo>
                <a:cubicBezTo>
                  <a:pt x="4500582" y="1363662"/>
                  <a:pt x="4487882" y="1366837"/>
                  <a:pt x="4481532" y="1376362"/>
                </a:cubicBezTo>
                <a:cubicBezTo>
                  <a:pt x="4478357" y="1381125"/>
                  <a:pt x="4475334" y="1385992"/>
                  <a:pt x="4472007" y="1390650"/>
                </a:cubicBezTo>
                <a:cubicBezTo>
                  <a:pt x="4442458" y="1432019"/>
                  <a:pt x="4470650" y="1390304"/>
                  <a:pt x="4448194" y="1423987"/>
                </a:cubicBezTo>
                <a:cubicBezTo>
                  <a:pt x="4446607" y="1430337"/>
                  <a:pt x="4446359" y="1437183"/>
                  <a:pt x="4443432" y="1443037"/>
                </a:cubicBezTo>
                <a:cubicBezTo>
                  <a:pt x="4438313" y="1453276"/>
                  <a:pt x="4424382" y="1471612"/>
                  <a:pt x="4424382" y="1471612"/>
                </a:cubicBezTo>
                <a:cubicBezTo>
                  <a:pt x="4422126" y="1482889"/>
                  <a:pt x="4413375" y="1528603"/>
                  <a:pt x="4410094" y="1533525"/>
                </a:cubicBezTo>
                <a:lnTo>
                  <a:pt x="4400569" y="1547812"/>
                </a:lnTo>
                <a:lnTo>
                  <a:pt x="4391044" y="1576387"/>
                </a:lnTo>
                <a:cubicBezTo>
                  <a:pt x="4389457" y="1581150"/>
                  <a:pt x="4389832" y="1587125"/>
                  <a:pt x="4386282" y="1590675"/>
                </a:cubicBezTo>
                <a:cubicBezTo>
                  <a:pt x="4359197" y="1617758"/>
                  <a:pt x="4385276" y="1595940"/>
                  <a:pt x="4357707" y="1609725"/>
                </a:cubicBezTo>
                <a:cubicBezTo>
                  <a:pt x="4320786" y="1628186"/>
                  <a:pt x="4365035" y="1612045"/>
                  <a:pt x="4329132" y="1624012"/>
                </a:cubicBezTo>
                <a:cubicBezTo>
                  <a:pt x="4301675" y="1642316"/>
                  <a:pt x="4328160" y="1626469"/>
                  <a:pt x="4300557" y="1638300"/>
                </a:cubicBezTo>
                <a:cubicBezTo>
                  <a:pt x="4294032" y="1641097"/>
                  <a:pt x="4288242" y="1645580"/>
                  <a:pt x="4281507" y="1647825"/>
                </a:cubicBezTo>
                <a:cubicBezTo>
                  <a:pt x="4273828" y="1650385"/>
                  <a:pt x="4265776" y="1652125"/>
                  <a:pt x="4257694" y="1652587"/>
                </a:cubicBezTo>
                <a:cubicBezTo>
                  <a:pt x="4210120" y="1655305"/>
                  <a:pt x="4162457" y="1656229"/>
                  <a:pt x="4114819" y="1657350"/>
                </a:cubicBezTo>
                <a:lnTo>
                  <a:pt x="3852882" y="1662112"/>
                </a:lnTo>
                <a:cubicBezTo>
                  <a:pt x="3826502" y="1679698"/>
                  <a:pt x="3851084" y="1666133"/>
                  <a:pt x="3810019" y="1676400"/>
                </a:cubicBezTo>
                <a:cubicBezTo>
                  <a:pt x="3800279" y="1678835"/>
                  <a:pt x="3791289" y="1683956"/>
                  <a:pt x="3781444" y="1685925"/>
                </a:cubicBezTo>
                <a:lnTo>
                  <a:pt x="3757632" y="1690687"/>
                </a:lnTo>
                <a:cubicBezTo>
                  <a:pt x="3734989" y="1705782"/>
                  <a:pt x="3748776" y="1698401"/>
                  <a:pt x="3714769" y="1709737"/>
                </a:cubicBezTo>
                <a:lnTo>
                  <a:pt x="3700482" y="1714500"/>
                </a:lnTo>
                <a:cubicBezTo>
                  <a:pt x="3651269" y="1712912"/>
                  <a:pt x="3602010" y="1712395"/>
                  <a:pt x="3552844" y="1709737"/>
                </a:cubicBezTo>
                <a:cubicBezTo>
                  <a:pt x="3543202" y="1709216"/>
                  <a:pt x="3533870" y="1706004"/>
                  <a:pt x="3524269" y="1704975"/>
                </a:cubicBezTo>
                <a:cubicBezTo>
                  <a:pt x="3489400" y="1701239"/>
                  <a:pt x="3454419" y="1698625"/>
                  <a:pt x="3419494" y="1695450"/>
                </a:cubicBezTo>
                <a:cubicBezTo>
                  <a:pt x="3386902" y="1696703"/>
                  <a:pt x="3295373" y="1697694"/>
                  <a:pt x="3248044" y="1704975"/>
                </a:cubicBezTo>
                <a:cubicBezTo>
                  <a:pt x="3243082" y="1705738"/>
                  <a:pt x="3238584" y="1708358"/>
                  <a:pt x="3233757" y="1709737"/>
                </a:cubicBezTo>
                <a:cubicBezTo>
                  <a:pt x="3227463" y="1711535"/>
                  <a:pt x="3220836" y="1712202"/>
                  <a:pt x="3214707" y="1714500"/>
                </a:cubicBezTo>
                <a:cubicBezTo>
                  <a:pt x="3208060" y="1716993"/>
                  <a:pt x="3202457" y="1721985"/>
                  <a:pt x="3195657" y="1724025"/>
                </a:cubicBezTo>
                <a:cubicBezTo>
                  <a:pt x="3186408" y="1726800"/>
                  <a:pt x="3176607" y="1727200"/>
                  <a:pt x="3167082" y="1728787"/>
                </a:cubicBezTo>
                <a:lnTo>
                  <a:pt x="3138507" y="1738312"/>
                </a:lnTo>
                <a:cubicBezTo>
                  <a:pt x="3133744" y="1739900"/>
                  <a:pt x="3129209" y="1742521"/>
                  <a:pt x="3124219" y="1743075"/>
                </a:cubicBezTo>
                <a:lnTo>
                  <a:pt x="3081357" y="1747837"/>
                </a:lnTo>
                <a:cubicBezTo>
                  <a:pt x="3011288" y="1744334"/>
                  <a:pt x="2999822" y="1745692"/>
                  <a:pt x="2943244" y="1738312"/>
                </a:cubicBezTo>
                <a:cubicBezTo>
                  <a:pt x="2920982" y="1735408"/>
                  <a:pt x="2876569" y="1728787"/>
                  <a:pt x="2876569" y="1728787"/>
                </a:cubicBezTo>
                <a:cubicBezTo>
                  <a:pt x="2825846" y="1711881"/>
                  <a:pt x="2907048" y="1737525"/>
                  <a:pt x="2767032" y="1719262"/>
                </a:cubicBezTo>
                <a:cubicBezTo>
                  <a:pt x="2761356" y="1718522"/>
                  <a:pt x="2757507" y="1712912"/>
                  <a:pt x="2752744" y="1709737"/>
                </a:cubicBezTo>
                <a:cubicBezTo>
                  <a:pt x="2638472" y="1721165"/>
                  <a:pt x="2715527" y="1714683"/>
                  <a:pt x="2500332" y="1719262"/>
                </a:cubicBezTo>
                <a:lnTo>
                  <a:pt x="2257444" y="1724025"/>
                </a:lnTo>
                <a:cubicBezTo>
                  <a:pt x="2176121" y="1732156"/>
                  <a:pt x="2201616" y="1731792"/>
                  <a:pt x="2081232" y="1724025"/>
                </a:cubicBezTo>
                <a:cubicBezTo>
                  <a:pt x="2074700" y="1723604"/>
                  <a:pt x="2068692" y="1719947"/>
                  <a:pt x="2062182" y="1719262"/>
                </a:cubicBezTo>
                <a:cubicBezTo>
                  <a:pt x="2038448" y="1716764"/>
                  <a:pt x="2014557" y="1716087"/>
                  <a:pt x="1990744" y="1714500"/>
                </a:cubicBezTo>
                <a:cubicBezTo>
                  <a:pt x="1981709" y="1711488"/>
                  <a:pt x="1966383" y="1705972"/>
                  <a:pt x="1957407" y="1704975"/>
                </a:cubicBezTo>
                <a:cubicBezTo>
                  <a:pt x="1935262" y="1702514"/>
                  <a:pt x="1912957" y="1701800"/>
                  <a:pt x="1890732" y="1700212"/>
                </a:cubicBezTo>
                <a:cubicBezTo>
                  <a:pt x="1884382" y="1698625"/>
                  <a:pt x="1877976" y="1697248"/>
                  <a:pt x="1871682" y="1695450"/>
                </a:cubicBezTo>
                <a:cubicBezTo>
                  <a:pt x="1866855" y="1694071"/>
                  <a:pt x="1862264" y="1691905"/>
                  <a:pt x="1857394" y="1690687"/>
                </a:cubicBezTo>
                <a:cubicBezTo>
                  <a:pt x="1849541" y="1688724"/>
                  <a:pt x="1841519" y="1687512"/>
                  <a:pt x="1833582" y="1685925"/>
                </a:cubicBezTo>
                <a:cubicBezTo>
                  <a:pt x="1790683" y="1688606"/>
                  <a:pt x="1755761" y="1689558"/>
                  <a:pt x="1714519" y="1695450"/>
                </a:cubicBezTo>
                <a:cubicBezTo>
                  <a:pt x="1706506" y="1696595"/>
                  <a:pt x="1698671" y="1698764"/>
                  <a:pt x="1690707" y="1700212"/>
                </a:cubicBezTo>
                <a:cubicBezTo>
                  <a:pt x="1666454" y="1704622"/>
                  <a:pt x="1653795" y="1706166"/>
                  <a:pt x="1628794" y="1709737"/>
                </a:cubicBezTo>
                <a:cubicBezTo>
                  <a:pt x="1547443" y="1706040"/>
                  <a:pt x="1551005" y="1711501"/>
                  <a:pt x="1500207" y="1700212"/>
                </a:cubicBezTo>
                <a:cubicBezTo>
                  <a:pt x="1485755" y="1697000"/>
                  <a:pt x="1465372" y="1691407"/>
                  <a:pt x="1452582" y="1685925"/>
                </a:cubicBezTo>
                <a:cubicBezTo>
                  <a:pt x="1441469" y="1681162"/>
                  <a:pt x="1430606" y="1675769"/>
                  <a:pt x="1419244" y="1671637"/>
                </a:cubicBezTo>
                <a:cubicBezTo>
                  <a:pt x="1405730" y="1666723"/>
                  <a:pt x="1384661" y="1664720"/>
                  <a:pt x="1371619" y="1662112"/>
                </a:cubicBezTo>
                <a:cubicBezTo>
                  <a:pt x="1365201" y="1660828"/>
                  <a:pt x="1358863" y="1659148"/>
                  <a:pt x="1352569" y="1657350"/>
                </a:cubicBezTo>
                <a:cubicBezTo>
                  <a:pt x="1347742" y="1655971"/>
                  <a:pt x="1343182" y="1653676"/>
                  <a:pt x="1338282" y="1652587"/>
                </a:cubicBezTo>
                <a:cubicBezTo>
                  <a:pt x="1328856" y="1650492"/>
                  <a:pt x="1319232" y="1649412"/>
                  <a:pt x="1309707" y="1647825"/>
                </a:cubicBezTo>
                <a:cubicBezTo>
                  <a:pt x="1267494" y="1633754"/>
                  <a:pt x="1291111" y="1639409"/>
                  <a:pt x="1238269" y="1633537"/>
                </a:cubicBezTo>
                <a:cubicBezTo>
                  <a:pt x="1194250" y="1618865"/>
                  <a:pt x="1226295" y="1627624"/>
                  <a:pt x="1128732" y="1633537"/>
                </a:cubicBezTo>
                <a:cubicBezTo>
                  <a:pt x="1108071" y="1634789"/>
                  <a:pt x="1087457" y="1636712"/>
                  <a:pt x="1066819" y="1638300"/>
                </a:cubicBezTo>
                <a:cubicBezTo>
                  <a:pt x="1044594" y="1636712"/>
                  <a:pt x="1022179" y="1636842"/>
                  <a:pt x="1000144" y="1633537"/>
                </a:cubicBezTo>
                <a:cubicBezTo>
                  <a:pt x="990215" y="1632048"/>
                  <a:pt x="981414" y="1625981"/>
                  <a:pt x="971569" y="1624012"/>
                </a:cubicBezTo>
                <a:cubicBezTo>
                  <a:pt x="963632" y="1622425"/>
                  <a:pt x="955566" y="1621380"/>
                  <a:pt x="947757" y="1619250"/>
                </a:cubicBezTo>
                <a:cubicBezTo>
                  <a:pt x="938071" y="1616608"/>
                  <a:pt x="928707" y="1612900"/>
                  <a:pt x="919182" y="1609725"/>
                </a:cubicBezTo>
                <a:cubicBezTo>
                  <a:pt x="914419" y="1608137"/>
                  <a:pt x="909071" y="1607747"/>
                  <a:pt x="904894" y="1604962"/>
                </a:cubicBezTo>
                <a:cubicBezTo>
                  <a:pt x="872142" y="1583127"/>
                  <a:pt x="887179" y="1589532"/>
                  <a:pt x="862032" y="1581150"/>
                </a:cubicBezTo>
                <a:cubicBezTo>
                  <a:pt x="839649" y="1558767"/>
                  <a:pt x="853349" y="1570599"/>
                  <a:pt x="819169" y="1547812"/>
                </a:cubicBezTo>
                <a:lnTo>
                  <a:pt x="804882" y="1538287"/>
                </a:lnTo>
                <a:cubicBezTo>
                  <a:pt x="783207" y="1473262"/>
                  <a:pt x="806851" y="1539704"/>
                  <a:pt x="785832" y="1490662"/>
                </a:cubicBezTo>
                <a:cubicBezTo>
                  <a:pt x="783854" y="1486048"/>
                  <a:pt x="783047" y="1480989"/>
                  <a:pt x="781069" y="1476375"/>
                </a:cubicBezTo>
                <a:cubicBezTo>
                  <a:pt x="773817" y="1459455"/>
                  <a:pt x="771585" y="1457387"/>
                  <a:pt x="762019" y="1443037"/>
                </a:cubicBezTo>
                <a:cubicBezTo>
                  <a:pt x="760432" y="1435100"/>
                  <a:pt x="761273" y="1426253"/>
                  <a:pt x="757257" y="1419225"/>
                </a:cubicBezTo>
                <a:cubicBezTo>
                  <a:pt x="754417" y="1414255"/>
                  <a:pt x="746003" y="1414554"/>
                  <a:pt x="742969" y="1409700"/>
                </a:cubicBezTo>
                <a:cubicBezTo>
                  <a:pt x="737648" y="1401186"/>
                  <a:pt x="741798" y="1386694"/>
                  <a:pt x="733444" y="1381125"/>
                </a:cubicBezTo>
                <a:cubicBezTo>
                  <a:pt x="692501" y="1353829"/>
                  <a:pt x="744303" y="1386555"/>
                  <a:pt x="704869" y="1366837"/>
                </a:cubicBezTo>
                <a:cubicBezTo>
                  <a:pt x="699750" y="1364277"/>
                  <a:pt x="695941" y="1359322"/>
                  <a:pt x="690582" y="1357312"/>
                </a:cubicBezTo>
                <a:cubicBezTo>
                  <a:pt x="683003" y="1354470"/>
                  <a:pt x="674622" y="1354513"/>
                  <a:pt x="666769" y="1352550"/>
                </a:cubicBezTo>
                <a:cubicBezTo>
                  <a:pt x="661899" y="1351332"/>
                  <a:pt x="657352" y="1349005"/>
                  <a:pt x="652482" y="1347787"/>
                </a:cubicBezTo>
                <a:cubicBezTo>
                  <a:pt x="644629" y="1345824"/>
                  <a:pt x="636479" y="1345155"/>
                  <a:pt x="628669" y="1343025"/>
                </a:cubicBezTo>
                <a:cubicBezTo>
                  <a:pt x="618983" y="1340383"/>
                  <a:pt x="609939" y="1335469"/>
                  <a:pt x="600094" y="1333500"/>
                </a:cubicBezTo>
                <a:cubicBezTo>
                  <a:pt x="592157" y="1331912"/>
                  <a:pt x="584135" y="1330700"/>
                  <a:pt x="576282" y="1328737"/>
                </a:cubicBezTo>
                <a:cubicBezTo>
                  <a:pt x="571412" y="1327519"/>
                  <a:pt x="566821" y="1325354"/>
                  <a:pt x="561994" y="1323975"/>
                </a:cubicBezTo>
                <a:cubicBezTo>
                  <a:pt x="555700" y="1322177"/>
                  <a:pt x="549073" y="1321510"/>
                  <a:pt x="542944" y="1319212"/>
                </a:cubicBezTo>
                <a:cubicBezTo>
                  <a:pt x="536297" y="1316719"/>
                  <a:pt x="530694" y="1311727"/>
                  <a:pt x="523894" y="1309687"/>
                </a:cubicBezTo>
                <a:cubicBezTo>
                  <a:pt x="514645" y="1306912"/>
                  <a:pt x="504844" y="1306512"/>
                  <a:pt x="495319" y="1304925"/>
                </a:cubicBezTo>
                <a:cubicBezTo>
                  <a:pt x="485794" y="1301750"/>
                  <a:pt x="476648" y="1297051"/>
                  <a:pt x="466744" y="1295400"/>
                </a:cubicBezTo>
                <a:cubicBezTo>
                  <a:pt x="457219" y="1293812"/>
                  <a:pt x="447638" y="1292531"/>
                  <a:pt x="438169" y="1290637"/>
                </a:cubicBezTo>
                <a:cubicBezTo>
                  <a:pt x="431751" y="1289353"/>
                  <a:pt x="425509" y="1287295"/>
                  <a:pt x="419119" y="1285875"/>
                </a:cubicBezTo>
                <a:cubicBezTo>
                  <a:pt x="411217" y="1284119"/>
                  <a:pt x="403209" y="1282868"/>
                  <a:pt x="395307" y="1281112"/>
                </a:cubicBezTo>
                <a:cubicBezTo>
                  <a:pt x="388917" y="1279692"/>
                  <a:pt x="382647" y="1277770"/>
                  <a:pt x="376257" y="1276350"/>
                </a:cubicBezTo>
                <a:cubicBezTo>
                  <a:pt x="368355" y="1274594"/>
                  <a:pt x="360297" y="1273550"/>
                  <a:pt x="352444" y="1271587"/>
                </a:cubicBezTo>
                <a:cubicBezTo>
                  <a:pt x="347574" y="1270369"/>
                  <a:pt x="342984" y="1268204"/>
                  <a:pt x="338157" y="1266825"/>
                </a:cubicBezTo>
                <a:cubicBezTo>
                  <a:pt x="331863" y="1265027"/>
                  <a:pt x="325236" y="1264360"/>
                  <a:pt x="319107" y="1262062"/>
                </a:cubicBezTo>
                <a:cubicBezTo>
                  <a:pt x="312460" y="1259569"/>
                  <a:pt x="306729" y="1254963"/>
                  <a:pt x="300057" y="1252537"/>
                </a:cubicBezTo>
                <a:cubicBezTo>
                  <a:pt x="289195" y="1248587"/>
                  <a:pt x="277931" y="1245815"/>
                  <a:pt x="266719" y="1243012"/>
                </a:cubicBezTo>
                <a:cubicBezTo>
                  <a:pt x="255846" y="1240294"/>
                  <a:pt x="239508" y="1238932"/>
                  <a:pt x="228619" y="1233487"/>
                </a:cubicBezTo>
                <a:cubicBezTo>
                  <a:pt x="195732" y="1217043"/>
                  <a:pt x="234927" y="1229110"/>
                  <a:pt x="195282" y="1219200"/>
                </a:cubicBezTo>
                <a:cubicBezTo>
                  <a:pt x="187344" y="1214437"/>
                  <a:pt x="179561" y="1209408"/>
                  <a:pt x="171469" y="1204912"/>
                </a:cubicBezTo>
                <a:cubicBezTo>
                  <a:pt x="165263" y="1201464"/>
                  <a:pt x="158507" y="1199040"/>
                  <a:pt x="152419" y="1195387"/>
                </a:cubicBezTo>
                <a:cubicBezTo>
                  <a:pt x="142603" y="1189497"/>
                  <a:pt x="123844" y="1176337"/>
                  <a:pt x="123844" y="1176337"/>
                </a:cubicBezTo>
                <a:cubicBezTo>
                  <a:pt x="122257" y="1169987"/>
                  <a:pt x="119082" y="1163832"/>
                  <a:pt x="119082" y="1157287"/>
                </a:cubicBezTo>
                <a:cubicBezTo>
                  <a:pt x="119082" y="1147631"/>
                  <a:pt x="121502" y="1138080"/>
                  <a:pt x="123844" y="1128712"/>
                </a:cubicBezTo>
                <a:cubicBezTo>
                  <a:pt x="126279" y="1118972"/>
                  <a:pt x="129291" y="1109312"/>
                  <a:pt x="133369" y="1100137"/>
                </a:cubicBezTo>
                <a:cubicBezTo>
                  <a:pt x="135694" y="1094907"/>
                  <a:pt x="139567" y="1090507"/>
                  <a:pt x="142894" y="1085850"/>
                </a:cubicBezTo>
                <a:cubicBezTo>
                  <a:pt x="158168" y="1064468"/>
                  <a:pt x="154162" y="1069820"/>
                  <a:pt x="171469" y="1052512"/>
                </a:cubicBezTo>
                <a:cubicBezTo>
                  <a:pt x="186341" y="1007902"/>
                  <a:pt x="161977" y="1073886"/>
                  <a:pt x="190519" y="1023937"/>
                </a:cubicBezTo>
                <a:cubicBezTo>
                  <a:pt x="193766" y="1018254"/>
                  <a:pt x="192984" y="1011016"/>
                  <a:pt x="195282" y="1004887"/>
                </a:cubicBezTo>
                <a:cubicBezTo>
                  <a:pt x="197775" y="998240"/>
                  <a:pt x="201632" y="992187"/>
                  <a:pt x="204807" y="985837"/>
                </a:cubicBezTo>
                <a:cubicBezTo>
                  <a:pt x="206394" y="977900"/>
                  <a:pt x="207606" y="969878"/>
                  <a:pt x="209569" y="962025"/>
                </a:cubicBezTo>
                <a:cubicBezTo>
                  <a:pt x="210787" y="957155"/>
                  <a:pt x="213011" y="952580"/>
                  <a:pt x="214332" y="947737"/>
                </a:cubicBezTo>
                <a:cubicBezTo>
                  <a:pt x="217777" y="935107"/>
                  <a:pt x="220682" y="922337"/>
                  <a:pt x="223857" y="909637"/>
                </a:cubicBezTo>
                <a:cubicBezTo>
                  <a:pt x="225444" y="903287"/>
                  <a:pt x="227335" y="897005"/>
                  <a:pt x="228619" y="890587"/>
                </a:cubicBezTo>
                <a:lnTo>
                  <a:pt x="238144" y="842962"/>
                </a:lnTo>
                <a:cubicBezTo>
                  <a:pt x="236557" y="820737"/>
                  <a:pt x="235985" y="798416"/>
                  <a:pt x="233382" y="776287"/>
                </a:cubicBezTo>
                <a:cubicBezTo>
                  <a:pt x="232795" y="771301"/>
                  <a:pt x="231404" y="766177"/>
                  <a:pt x="228619" y="762000"/>
                </a:cubicBezTo>
                <a:cubicBezTo>
                  <a:pt x="224883" y="756396"/>
                  <a:pt x="218644" y="752886"/>
                  <a:pt x="214332" y="747712"/>
                </a:cubicBezTo>
                <a:cubicBezTo>
                  <a:pt x="210668" y="743315"/>
                  <a:pt x="208610" y="737703"/>
                  <a:pt x="204807" y="733425"/>
                </a:cubicBezTo>
                <a:cubicBezTo>
                  <a:pt x="151867" y="673869"/>
                  <a:pt x="196074" y="723767"/>
                  <a:pt x="161944" y="695325"/>
                </a:cubicBezTo>
                <a:cubicBezTo>
                  <a:pt x="138161" y="675505"/>
                  <a:pt x="158479" y="684644"/>
                  <a:pt x="133369" y="676275"/>
                </a:cubicBezTo>
                <a:cubicBezTo>
                  <a:pt x="123844" y="669925"/>
                  <a:pt x="115654" y="660845"/>
                  <a:pt x="104794" y="657225"/>
                </a:cubicBezTo>
                <a:cubicBezTo>
                  <a:pt x="95269" y="654050"/>
                  <a:pt x="85959" y="650135"/>
                  <a:pt x="76219" y="647700"/>
                </a:cubicBezTo>
                <a:cubicBezTo>
                  <a:pt x="69869" y="646112"/>
                  <a:pt x="63559" y="644357"/>
                  <a:pt x="57169" y="642937"/>
                </a:cubicBezTo>
                <a:cubicBezTo>
                  <a:pt x="49267" y="641181"/>
                  <a:pt x="41210" y="640138"/>
                  <a:pt x="33357" y="638175"/>
                </a:cubicBezTo>
                <a:cubicBezTo>
                  <a:pt x="28487" y="636957"/>
                  <a:pt x="23832" y="635000"/>
                  <a:pt x="19069" y="633412"/>
                </a:cubicBezTo>
                <a:cubicBezTo>
                  <a:pt x="12719" y="623887"/>
                  <a:pt x="-583" y="616269"/>
                  <a:pt x="19" y="604837"/>
                </a:cubicBezTo>
                <a:cubicBezTo>
                  <a:pt x="1607" y="574675"/>
                  <a:pt x="2373" y="544458"/>
                  <a:pt x="4782" y="514350"/>
                </a:cubicBezTo>
                <a:cubicBezTo>
                  <a:pt x="5552" y="504724"/>
                  <a:pt x="7449" y="495201"/>
                  <a:pt x="9544" y="485775"/>
                </a:cubicBezTo>
                <a:cubicBezTo>
                  <a:pt x="18411" y="445874"/>
                  <a:pt x="10833" y="505325"/>
                  <a:pt x="19069" y="447675"/>
                </a:cubicBezTo>
                <a:cubicBezTo>
                  <a:pt x="24809" y="407492"/>
                  <a:pt x="20772" y="404470"/>
                  <a:pt x="33357" y="366712"/>
                </a:cubicBezTo>
                <a:cubicBezTo>
                  <a:pt x="34944" y="361950"/>
                  <a:pt x="35874" y="356915"/>
                  <a:pt x="38119" y="352425"/>
                </a:cubicBezTo>
                <a:cubicBezTo>
                  <a:pt x="40679" y="347305"/>
                  <a:pt x="44469" y="342900"/>
                  <a:pt x="47644" y="338137"/>
                </a:cubicBezTo>
                <a:cubicBezTo>
                  <a:pt x="49232" y="328612"/>
                  <a:pt x="50065" y="318930"/>
                  <a:pt x="52407" y="309562"/>
                </a:cubicBezTo>
                <a:cubicBezTo>
                  <a:pt x="54842" y="299822"/>
                  <a:pt x="61932" y="280987"/>
                  <a:pt x="61932" y="280987"/>
                </a:cubicBezTo>
                <a:cubicBezTo>
                  <a:pt x="63519" y="271462"/>
                  <a:pt x="65418" y="261984"/>
                  <a:pt x="66694" y="252412"/>
                </a:cubicBezTo>
                <a:cubicBezTo>
                  <a:pt x="68594" y="238163"/>
                  <a:pt x="68638" y="223646"/>
                  <a:pt x="71457" y="209550"/>
                </a:cubicBezTo>
                <a:cubicBezTo>
                  <a:pt x="73426" y="199705"/>
                  <a:pt x="77807" y="190500"/>
                  <a:pt x="80982" y="180975"/>
                </a:cubicBezTo>
                <a:lnTo>
                  <a:pt x="90507" y="152400"/>
                </a:lnTo>
                <a:cubicBezTo>
                  <a:pt x="92095" y="147637"/>
                  <a:pt x="94051" y="142982"/>
                  <a:pt x="95269" y="138112"/>
                </a:cubicBezTo>
                <a:cubicBezTo>
                  <a:pt x="96857" y="131762"/>
                  <a:pt x="98234" y="125356"/>
                  <a:pt x="100032" y="119062"/>
                </a:cubicBezTo>
                <a:cubicBezTo>
                  <a:pt x="101411" y="114235"/>
                  <a:pt x="103705" y="109675"/>
                  <a:pt x="104794" y="104775"/>
                </a:cubicBezTo>
                <a:cubicBezTo>
                  <a:pt x="115970" y="54482"/>
                  <a:pt x="103599" y="94078"/>
                  <a:pt x="114319" y="61912"/>
                </a:cubicBezTo>
                <a:cubicBezTo>
                  <a:pt x="115907" y="47625"/>
                  <a:pt x="114169" y="32560"/>
                  <a:pt x="119082" y="19050"/>
                </a:cubicBezTo>
                <a:cubicBezTo>
                  <a:pt x="121038" y="13671"/>
                  <a:pt x="128972" y="13189"/>
                  <a:pt x="133369" y="9525"/>
                </a:cubicBezTo>
                <a:cubicBezTo>
                  <a:pt x="138543" y="5213"/>
                  <a:pt x="145276" y="1587"/>
                  <a:pt x="147657" y="0"/>
                </a:cubicBezTo>
                <a:close/>
              </a:path>
            </a:pathLst>
          </a:custGeom>
          <a:solidFill>
            <a:schemeClr val="bg1"/>
          </a:solidFill>
          <a:ln w="9525" cap="flat" cmpd="sng" algn="ctr">
            <a:solidFill>
              <a:schemeClr val="bg1"/>
            </a:solidFill>
            <a:prstDash val="solid"/>
            <a:round/>
            <a:headEnd type="none" w="med" len="med"/>
            <a:tailEnd type="none" w="med" len="med"/>
          </a:ln>
        </p:spPr>
        <p:txBody>
          <a:bodyPr/>
          <a:lstStyle/>
          <a:p>
            <a:endParaRPr lang="en-US"/>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2513" y="1412875"/>
            <a:ext cx="16700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The American Community Survey</a:t>
            </a:r>
          </a:p>
        </p:txBody>
      </p:sp>
      <p:sp>
        <p:nvSpPr>
          <p:cNvPr id="2662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2F6B0C-6707-4A39-8BE0-28A8AB314CF9}" type="slidenum">
              <a:rPr lang="en-US" altLang="en-US" smtClean="0"/>
              <a:pPr/>
              <a:t>20</a:t>
            </a:fld>
            <a:endParaRPr lang="en-US" altLang="en-US"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27275"/>
            <a:ext cx="2351088" cy="28543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629" name="Rectangle 2"/>
          <p:cNvSpPr>
            <a:spLocks noChangeArrowheads="1"/>
          </p:cNvSpPr>
          <p:nvPr/>
        </p:nvSpPr>
        <p:spPr bwMode="auto">
          <a:xfrm>
            <a:off x="152400" y="5375275"/>
            <a:ext cx="8839200" cy="415925"/>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b="1" i="1">
                <a:hlinkClick r:id="rId3"/>
              </a:rPr>
              <a:t>https://census.gov/programs-surveys/acs/guidance/handbooks.html</a:t>
            </a:r>
            <a:endParaRPr lang="en-US" altLang="en-US" sz="2100" b="1" i="1"/>
          </a:p>
        </p:txBody>
      </p:sp>
      <p:sp>
        <p:nvSpPr>
          <p:cNvPr id="26630" name="Rectangle 3"/>
          <p:cNvSpPr>
            <a:spLocks noChangeArrowheads="1"/>
          </p:cNvSpPr>
          <p:nvPr/>
        </p:nvSpPr>
        <p:spPr bwMode="auto">
          <a:xfrm>
            <a:off x="685800" y="2209800"/>
            <a:ext cx="41163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0000"/>
              </a:buClr>
              <a:buSzPct val="140000"/>
              <a:buFont typeface="Arial" panose="020B0604020202020204" pitchFamily="34" charset="0"/>
              <a:buChar char="•"/>
            </a:pPr>
            <a:r>
              <a:rPr lang="en-US" altLang="en-US" sz="2400" b="1"/>
              <a:t>Explains the Basics</a:t>
            </a:r>
          </a:p>
          <a:p>
            <a:pPr eaLnBrk="1" hangingPunct="1">
              <a:buClr>
                <a:srgbClr val="FF0000"/>
              </a:buClr>
              <a:buSzPct val="140000"/>
              <a:buFont typeface="Arial" panose="020B0604020202020204" pitchFamily="34" charset="0"/>
              <a:buChar char="•"/>
            </a:pPr>
            <a:r>
              <a:rPr lang="en-US" altLang="en-US" sz="2400" b="1"/>
              <a:t>Covers the Details</a:t>
            </a:r>
          </a:p>
          <a:p>
            <a:pPr eaLnBrk="1" hangingPunct="1">
              <a:buClr>
                <a:srgbClr val="FF0000"/>
              </a:buClr>
              <a:buSzPct val="140000"/>
              <a:buFont typeface="Arial" panose="020B0604020202020204" pitchFamily="34" charset="0"/>
              <a:buChar char="•"/>
            </a:pPr>
            <a:r>
              <a:rPr lang="en-US" altLang="en-US" sz="2400" b="1"/>
              <a:t>Includes “How to” Case Studies</a:t>
            </a:r>
          </a:p>
          <a:p>
            <a:pPr eaLnBrk="1" hangingPunct="1">
              <a:buClr>
                <a:srgbClr val="FF0000"/>
              </a:buClr>
              <a:buSzPct val="140000"/>
              <a:buFont typeface="Arial" panose="020B0604020202020204" pitchFamily="34" charset="0"/>
              <a:buChar char="•"/>
            </a:pPr>
            <a:r>
              <a:rPr lang="en-US" altLang="en-US" sz="2400" b="1"/>
              <a:t>Handbooks Targeted to  Different Users</a:t>
            </a:r>
          </a:p>
          <a:p>
            <a:pPr eaLnBrk="1" hangingPunct="1">
              <a:buClr>
                <a:srgbClr val="FF0000"/>
              </a:buClr>
              <a:buSzPct val="140000"/>
              <a:buFont typeface="Arial" panose="020B0604020202020204" pitchFamily="34" charset="0"/>
              <a:buChar char="•"/>
            </a:pPr>
            <a:r>
              <a:rPr lang="en-US" altLang="en-US" sz="2400" b="1"/>
              <a:t>Links to ACS Resources</a:t>
            </a:r>
          </a:p>
          <a:p>
            <a:pPr eaLnBrk="1" hangingPunct="1">
              <a:buClr>
                <a:srgbClr val="FF0000"/>
              </a:buClr>
              <a:buSzPct val="140000"/>
              <a:buFont typeface="Arial" panose="020B0604020202020204" pitchFamily="34" charset="0"/>
              <a:buChar char="•"/>
            </a:pPr>
            <a:r>
              <a:rPr lang="en-US" altLang="en-US" sz="2400" b="1"/>
              <a:t>Contains Handy Tips</a:t>
            </a:r>
            <a:endParaRPr lang="en-US" altLang="en-US" sz="2400"/>
          </a:p>
        </p:txBody>
      </p:sp>
      <p:sp>
        <p:nvSpPr>
          <p:cNvPr id="26631" name="Rectangle 4"/>
          <p:cNvSpPr>
            <a:spLocks noChangeArrowheads="1"/>
          </p:cNvSpPr>
          <p:nvPr/>
        </p:nvSpPr>
        <p:spPr bwMode="auto">
          <a:xfrm>
            <a:off x="1600200" y="1600200"/>
            <a:ext cx="588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Handbooks for Data Users Series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About ACS Data</a:t>
            </a:r>
          </a:p>
        </p:txBody>
      </p:sp>
      <p:sp>
        <p:nvSpPr>
          <p:cNvPr id="27651" name="Text Box 4"/>
          <p:cNvSpPr txBox="1">
            <a:spLocks noChangeArrowheads="1"/>
          </p:cNvSpPr>
          <p:nvPr/>
        </p:nvSpPr>
        <p:spPr bwMode="auto">
          <a:xfrm>
            <a:off x="495300" y="1619250"/>
            <a:ext cx="4610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There are many topics to be aware of, these are but a few</a:t>
            </a:r>
          </a:p>
        </p:txBody>
      </p:sp>
      <p:sp>
        <p:nvSpPr>
          <p:cNvPr id="27652" name="Text Box 6"/>
          <p:cNvSpPr txBox="1">
            <a:spLocks noChangeArrowheads="1"/>
          </p:cNvSpPr>
          <p:nvPr/>
        </p:nvSpPr>
        <p:spPr bwMode="auto">
          <a:xfrm>
            <a:off x="903288" y="2633663"/>
            <a:ext cx="3794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400" b="1">
                <a:solidFill>
                  <a:srgbClr val="0000FF"/>
                </a:solidFill>
              </a:rPr>
              <a:t>Weighting the ACS</a:t>
            </a:r>
          </a:p>
          <a:p>
            <a:pPr eaLnBrk="1" hangingPunct="1">
              <a:buFontTx/>
              <a:buAutoNum type="arabicPeriod"/>
            </a:pPr>
            <a:r>
              <a:rPr lang="en-US" altLang="en-US" sz="2400" b="1">
                <a:solidFill>
                  <a:srgbClr val="0000FF"/>
                </a:solidFill>
              </a:rPr>
              <a:t>Period Estimates</a:t>
            </a:r>
          </a:p>
          <a:p>
            <a:pPr eaLnBrk="1" hangingPunct="1">
              <a:buFontTx/>
              <a:buAutoNum type="arabicPeriod"/>
            </a:pPr>
            <a:r>
              <a:rPr lang="en-US" altLang="en-US" sz="2400" b="1">
                <a:solidFill>
                  <a:srgbClr val="0000FF"/>
                </a:solidFill>
              </a:rPr>
              <a:t>Reliability/Currency</a:t>
            </a:r>
          </a:p>
          <a:p>
            <a:pPr eaLnBrk="1" hangingPunct="1">
              <a:buFontTx/>
              <a:buAutoNum type="arabicPeriod"/>
            </a:pPr>
            <a:r>
              <a:rPr lang="en-US" altLang="en-US" sz="2400" b="1">
                <a:solidFill>
                  <a:srgbClr val="0000FF"/>
                </a:solidFill>
              </a:rPr>
              <a:t>Trend Analysis</a:t>
            </a:r>
          </a:p>
          <a:p>
            <a:pPr eaLnBrk="1" hangingPunct="1">
              <a:buFontTx/>
              <a:buAutoNum type="arabicPeriod"/>
            </a:pPr>
            <a:r>
              <a:rPr lang="en-US" altLang="en-US" sz="2400" b="1">
                <a:solidFill>
                  <a:srgbClr val="0000FF"/>
                </a:solidFill>
              </a:rPr>
              <a:t>Dollar Values</a:t>
            </a:r>
          </a:p>
          <a:p>
            <a:pPr eaLnBrk="1" hangingPunct="1">
              <a:buFontTx/>
              <a:buAutoNum type="arabicPeriod"/>
            </a:pPr>
            <a:endParaRPr lang="en-US" altLang="en-US" sz="2400" b="1" u="sng">
              <a:solidFill>
                <a:srgbClr val="0000FF"/>
              </a:solidFill>
              <a:latin typeface="Informal Roman" panose="030604020304060B0204" pitchFamily="66" charset="0"/>
            </a:endParaRPr>
          </a:p>
        </p:txBody>
      </p:sp>
      <p:sp>
        <p:nvSpPr>
          <p:cNvPr id="2765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01D399-264C-4E81-A977-F2F7200ABD0C}" type="slidenum">
              <a:rPr lang="en-US" altLang="en-US" smtClean="0"/>
              <a:pPr/>
              <a:t>21</a:t>
            </a:fld>
            <a:endParaRPr lang="en-US" altLang="en-US" smtClean="0"/>
          </a:p>
        </p:txBody>
      </p:sp>
      <p:sp>
        <p:nvSpPr>
          <p:cNvPr id="27654" name="TextBox 1"/>
          <p:cNvSpPr txBox="1">
            <a:spLocks noChangeArrowheads="1"/>
          </p:cNvSpPr>
          <p:nvPr/>
        </p:nvSpPr>
        <p:spPr bwMode="auto">
          <a:xfrm>
            <a:off x="4724400" y="3579813"/>
            <a:ext cx="3505200" cy="122078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200"/>
              </a:lnSpc>
            </a:pPr>
            <a:r>
              <a:rPr lang="en-US" altLang="en-US" sz="2200" b="1"/>
              <a:t>ACS is a survey with Sampling Error expressed as a Margin of Error (MOE) </a:t>
            </a:r>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92263"/>
            <a:ext cx="227330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6" name="Rectangle 2"/>
          <p:cNvSpPr>
            <a:spLocks noChangeArrowheads="1"/>
          </p:cNvSpPr>
          <p:nvPr/>
        </p:nvSpPr>
        <p:spPr bwMode="auto">
          <a:xfrm>
            <a:off x="609600" y="5029200"/>
            <a:ext cx="8001000" cy="708025"/>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MOEs combined with the ACS estimate, give users a range of values within which the actual “real-world” value is likely to fall</a:t>
            </a:r>
          </a:p>
        </p:txBody>
      </p:sp>
      <p:sp>
        <p:nvSpPr>
          <p:cNvPr id="4" name="Oval Callout 3"/>
          <p:cNvSpPr/>
          <p:nvPr/>
        </p:nvSpPr>
        <p:spPr>
          <a:xfrm>
            <a:off x="6705600" y="1206500"/>
            <a:ext cx="2057400" cy="1243013"/>
          </a:xfrm>
          <a:prstGeom prst="wedgeEllipseCallout">
            <a:avLst>
              <a:gd name="adj1" fmla="val -86971"/>
              <a:gd name="adj2" fmla="val -40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I bet 80% of you, plus or minus 15% drove to class today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Weighting the ACS</a:t>
            </a:r>
          </a:p>
        </p:txBody>
      </p:sp>
      <p:sp>
        <p:nvSpPr>
          <p:cNvPr id="2969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A02ECF-A235-44C8-835B-6E832AB07AA2}" type="slidenum">
              <a:rPr lang="en-US" altLang="en-US" smtClean="0"/>
              <a:pPr/>
              <a:t>22</a:t>
            </a:fld>
            <a:endParaRPr lang="en-US" altLang="en-US" smtClean="0"/>
          </a:p>
        </p:txBody>
      </p:sp>
      <p:sp>
        <p:nvSpPr>
          <p:cNvPr id="29700" name="Rectangle 1"/>
          <p:cNvSpPr>
            <a:spLocks noChangeArrowheads="1"/>
          </p:cNvSpPr>
          <p:nvPr/>
        </p:nvSpPr>
        <p:spPr bwMode="auto">
          <a:xfrm>
            <a:off x="304800" y="1676400"/>
            <a:ext cx="533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Weighted by</a:t>
            </a:r>
          </a:p>
          <a:p>
            <a:pPr eaLnBrk="1" hangingPunct="1"/>
            <a:r>
              <a:rPr lang="en-US" altLang="en-US" sz="2400" b="1"/>
              <a:t>	Age, Sex, Race, Hispanic 	Origin </a:t>
            </a:r>
          </a:p>
          <a:p>
            <a:pPr eaLnBrk="1" hangingPunct="1"/>
            <a:endParaRPr lang="en-US" altLang="en-US" sz="2400" b="1"/>
          </a:p>
          <a:p>
            <a:pPr eaLnBrk="1" hangingPunct="1"/>
            <a:r>
              <a:rPr lang="en-US" altLang="en-US" sz="2400" b="1">
                <a:solidFill>
                  <a:srgbClr val="0000FF"/>
                </a:solidFill>
              </a:rPr>
              <a:t>Controlled by</a:t>
            </a:r>
          </a:p>
          <a:p>
            <a:pPr eaLnBrk="1" hangingPunct="1"/>
            <a:r>
              <a:rPr lang="en-US" altLang="en-US" sz="2400" b="1"/>
              <a:t>	Official Population, 	Housing Units</a:t>
            </a:r>
          </a:p>
          <a:p>
            <a:pPr eaLnBrk="1" hangingPunct="1"/>
            <a:endParaRPr lang="en-US" altLang="en-US" sz="1200" b="1"/>
          </a:p>
          <a:p>
            <a:pPr eaLnBrk="1" hangingPunct="1"/>
            <a:r>
              <a:rPr lang="en-US" altLang="en-US" sz="2400" b="1"/>
              <a:t>	@ County level and since 	2009, Incorporated Places  </a:t>
            </a:r>
          </a:p>
          <a:p>
            <a:pPr eaLnBrk="1" hangingPunct="1"/>
            <a:endParaRPr lang="en-US" altLang="en-US" sz="2400"/>
          </a:p>
        </p:txBody>
      </p:sp>
      <p:pic>
        <p:nvPicPr>
          <p:cNvPr id="2970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92263"/>
            <a:ext cx="137160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Callout 11"/>
          <p:cNvSpPr/>
          <p:nvPr/>
        </p:nvSpPr>
        <p:spPr>
          <a:xfrm>
            <a:off x="6705600" y="1206500"/>
            <a:ext cx="2286000" cy="1460500"/>
          </a:xfrm>
          <a:prstGeom prst="wedgeEllipseCallout">
            <a:avLst>
              <a:gd name="adj1" fmla="val -90357"/>
              <a:gd name="adj2" fmla="val 90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Statistical areas (Tracts, TAZs, TADs) have no control totals for pop and HU estimates</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Period vs Point in Time Estimates </a:t>
            </a:r>
          </a:p>
        </p:txBody>
      </p:sp>
      <p:sp>
        <p:nvSpPr>
          <p:cNvPr id="3072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43F9DB-D918-484D-AB67-9A8C5C65359E}" type="slidenum">
              <a:rPr lang="en-US" altLang="en-US" smtClean="0"/>
              <a:pPr/>
              <a:t>23</a:t>
            </a:fld>
            <a:endParaRPr lang="en-US" altLang="en-US" smtClean="0"/>
          </a:p>
        </p:txBody>
      </p:sp>
      <p:graphicFrame>
        <p:nvGraphicFramePr>
          <p:cNvPr id="9" name="Table 8"/>
          <p:cNvGraphicFramePr>
            <a:graphicFrameLocks noGrp="1"/>
          </p:cNvGraphicFramePr>
          <p:nvPr/>
        </p:nvGraphicFramePr>
        <p:xfrm>
          <a:off x="800100" y="1600200"/>
          <a:ext cx="7505700" cy="3427413"/>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20000"/>
                    </a:ext>
                  </a:extLst>
                </a:gridCol>
                <a:gridCol w="3752850">
                  <a:extLst>
                    <a:ext uri="{9D8B030D-6E8A-4147-A177-3AD203B41FA5}">
                      <a16:colId xmlns:a16="http://schemas.microsoft.com/office/drawing/2014/main" val="20001"/>
                    </a:ext>
                  </a:extLst>
                </a:gridCol>
              </a:tblGrid>
              <a:tr h="12326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0000FF"/>
                          </a:solidFill>
                        </a:rPr>
                        <a:t>American Community Survey</a:t>
                      </a:r>
                    </a:p>
                    <a:p>
                      <a:pPr algn="ctr"/>
                      <a:endParaRPr lang="en-US" sz="1800" dirty="0"/>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FF"/>
                          </a:solidFill>
                        </a:rPr>
                        <a:t>Decennial Census and 2000 Decennial Census</a:t>
                      </a:r>
                      <a:r>
                        <a:rPr lang="en-US" sz="2400" b="1" baseline="0" dirty="0" smtClean="0">
                          <a:solidFill>
                            <a:srgbClr val="0000FF"/>
                          </a:solidFill>
                        </a:rPr>
                        <a:t> Long Form</a:t>
                      </a:r>
                      <a:endParaRPr lang="en-US" sz="1800" dirty="0"/>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7240">
                <a:tc>
                  <a:txBody>
                    <a:bodyPr/>
                    <a:lstStyle/>
                    <a:p>
                      <a:pPr algn="ctr"/>
                      <a:r>
                        <a:rPr lang="en-US" sz="2400" b="1" dirty="0" smtClean="0"/>
                        <a:t>Period Estimates</a:t>
                      </a:r>
                      <a:endParaRPr lang="en-US" sz="2400" b="1" dirty="0"/>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smtClean="0"/>
                        <a:t>Point-in-Time Estimates</a:t>
                      </a:r>
                      <a:endParaRPr lang="en-US" sz="2400" b="1" dirty="0"/>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75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t>Estimates based on information collected over a period of time. For ACS the period is either 1 year or 5 years. ACS 3-year, for areas with 20K</a:t>
                      </a:r>
                      <a:r>
                        <a:rPr lang="en-US" sz="1800" b="1" baseline="0" dirty="0" smtClean="0"/>
                        <a:t> or more people </a:t>
                      </a:r>
                      <a:r>
                        <a:rPr lang="en-US" sz="1800" b="1" dirty="0" smtClean="0"/>
                        <a:t> was discontinued in 2013</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t>Estimates based on one</a:t>
                      </a:r>
                    </a:p>
                    <a:p>
                      <a:pPr algn="ctr"/>
                      <a:r>
                        <a:rPr lang="en-US" sz="1800" b="1" dirty="0" smtClean="0"/>
                        <a:t>point in time. The Decennial Census Long-Form data for the 2000 Census was based on information</a:t>
                      </a:r>
                    </a:p>
                    <a:p>
                      <a:pPr algn="ctr"/>
                      <a:r>
                        <a:rPr lang="en-US" sz="1800" b="1" dirty="0" smtClean="0"/>
                        <a:t>collected as of April 1, 2000</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0738" name="TextBox 9"/>
          <p:cNvSpPr txBox="1">
            <a:spLocks noChangeArrowheads="1"/>
          </p:cNvSpPr>
          <p:nvPr/>
        </p:nvSpPr>
        <p:spPr bwMode="auto">
          <a:xfrm>
            <a:off x="914400" y="5257800"/>
            <a:ext cx="7239000" cy="461963"/>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Did anything replace the ACS 3-year estimates?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Yes, Supplemental Estimates </a:t>
            </a:r>
          </a:p>
        </p:txBody>
      </p:sp>
      <p:sp>
        <p:nvSpPr>
          <p:cNvPr id="3174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BA415E-5FC6-4B9C-834A-26238E5B0537}" type="slidenum">
              <a:rPr lang="en-US" altLang="en-US" smtClean="0"/>
              <a:pPr/>
              <a:t>24</a:t>
            </a:fld>
            <a:endParaRPr lang="en-US" altLang="en-US" smtClean="0"/>
          </a:p>
        </p:txBody>
      </p:sp>
      <p:sp>
        <p:nvSpPr>
          <p:cNvPr id="31748" name="TextBox 1"/>
          <p:cNvSpPr txBox="1">
            <a:spLocks noChangeArrowheads="1"/>
          </p:cNvSpPr>
          <p:nvPr/>
        </p:nvSpPr>
        <p:spPr bwMode="auto">
          <a:xfrm>
            <a:off x="304800" y="16002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Now there is 1-year ACS Data for areas with &gt;20K people</a:t>
            </a:r>
          </a:p>
        </p:txBody>
      </p:sp>
      <p:sp>
        <p:nvSpPr>
          <p:cNvPr id="38918" name="TextBox 2"/>
          <p:cNvSpPr txBox="1">
            <a:spLocks noChangeArrowheads="1"/>
          </p:cNvSpPr>
          <p:nvPr/>
        </p:nvSpPr>
        <p:spPr bwMode="auto">
          <a:xfrm>
            <a:off x="457200" y="4572000"/>
            <a:ext cx="762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en-US" altLang="en-US" sz="1400" b="1" i="1" spc="-100" dirty="0"/>
              <a:t>Sources:  Adapted from ACS Standard 1-year Table B08301 and 1-year Supplemental Table K200801  </a:t>
            </a:r>
          </a:p>
        </p:txBody>
      </p:sp>
      <p:pic>
        <p:nvPicPr>
          <p:cNvPr id="317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82296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Box 1"/>
          <p:cNvSpPr txBox="1">
            <a:spLocks noChangeArrowheads="1"/>
          </p:cNvSpPr>
          <p:nvPr/>
        </p:nvSpPr>
        <p:spPr bwMode="auto">
          <a:xfrm>
            <a:off x="3886200" y="49530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Take note of the  Margins of Error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Reliability vs Currency</a:t>
            </a:r>
          </a:p>
        </p:txBody>
      </p:sp>
      <p:sp>
        <p:nvSpPr>
          <p:cNvPr id="3379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42BE51-7D4A-4FA6-B0AE-7B5B007E5B76}" type="slidenum">
              <a:rPr lang="en-US" altLang="en-US" smtClean="0"/>
              <a:pPr/>
              <a:t>25</a:t>
            </a:fld>
            <a:endParaRPr lang="en-US" altLang="en-US" smtClean="0"/>
          </a:p>
        </p:txBody>
      </p:sp>
      <p:pic>
        <p:nvPicPr>
          <p:cNvPr id="337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676400"/>
            <a:ext cx="5980112"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
          <p:cNvSpPr>
            <a:spLocks noChangeArrowheads="1"/>
          </p:cNvSpPr>
          <p:nvPr/>
        </p:nvSpPr>
        <p:spPr bwMode="auto">
          <a:xfrm>
            <a:off x="6096000" y="2505075"/>
            <a:ext cx="2667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2200"/>
              </a:lnSpc>
            </a:pPr>
            <a:r>
              <a:rPr lang="en-US" altLang="en-US" sz="2400" b="1"/>
              <a:t>Which data is more </a:t>
            </a:r>
            <a:r>
              <a:rPr lang="en-US" altLang="en-US" sz="2400" b="1">
                <a:solidFill>
                  <a:srgbClr val="0000FF"/>
                </a:solidFill>
              </a:rPr>
              <a:t>reliable</a:t>
            </a:r>
            <a:r>
              <a:rPr lang="en-US" altLang="en-US" sz="2400" b="1"/>
              <a:t>?</a:t>
            </a:r>
          </a:p>
          <a:p>
            <a:pPr algn="ctr" eaLnBrk="1" hangingPunct="1">
              <a:lnSpc>
                <a:spcPts val="2200"/>
              </a:lnSpc>
            </a:pPr>
            <a:endParaRPr lang="en-US" altLang="en-US" sz="1200" b="1"/>
          </a:p>
          <a:p>
            <a:pPr algn="ctr" eaLnBrk="1" hangingPunct="1">
              <a:lnSpc>
                <a:spcPts val="2200"/>
              </a:lnSpc>
            </a:pPr>
            <a:r>
              <a:rPr lang="en-US" altLang="en-US" sz="2400" b="1"/>
              <a:t>Which data is more </a:t>
            </a:r>
            <a:r>
              <a:rPr lang="en-US" altLang="en-US" sz="2400" b="1">
                <a:solidFill>
                  <a:srgbClr val="0000FF"/>
                </a:solidFill>
              </a:rPr>
              <a:t>current</a:t>
            </a:r>
            <a:r>
              <a:rPr lang="en-US" altLang="en-US" sz="2400" b="1"/>
              <a:t>?</a:t>
            </a:r>
          </a:p>
          <a:p>
            <a:pPr algn="ctr" eaLnBrk="1" hangingPunct="1">
              <a:lnSpc>
                <a:spcPts val="2200"/>
              </a:lnSpc>
            </a:pPr>
            <a:endParaRPr lang="en-US" altLang="en-US" sz="2400" b="1"/>
          </a:p>
          <a:p>
            <a:pPr algn="ctr" eaLnBrk="1" hangingPunct="1">
              <a:lnSpc>
                <a:spcPts val="2200"/>
              </a:lnSpc>
            </a:pPr>
            <a:r>
              <a:rPr lang="en-US" altLang="en-US" sz="2400" b="1">
                <a:solidFill>
                  <a:srgbClr val="0000FF"/>
                </a:solidFill>
              </a:rPr>
              <a:t>WHY?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When Doing Trend Analysis</a:t>
            </a:r>
          </a:p>
        </p:txBody>
      </p:sp>
      <p:sp>
        <p:nvSpPr>
          <p:cNvPr id="34819" name="Text Box 8"/>
          <p:cNvSpPr txBox="1">
            <a:spLocks noChangeArrowheads="1"/>
          </p:cNvSpPr>
          <p:nvPr/>
        </p:nvSpPr>
        <p:spPr bwMode="auto">
          <a:xfrm>
            <a:off x="0" y="15240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t>Overlapping Years Syndrome</a:t>
            </a:r>
          </a:p>
        </p:txBody>
      </p:sp>
      <p:sp>
        <p:nvSpPr>
          <p:cNvPr id="348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9DF00C-2D48-439C-96BD-77EAF3B2B41D}" type="slidenum">
              <a:rPr lang="en-US" altLang="en-US" smtClean="0"/>
              <a:pPr/>
              <a:t>26</a:t>
            </a:fld>
            <a:endParaRPr lang="en-US" altLang="en-US" smtClean="0"/>
          </a:p>
        </p:txBody>
      </p:sp>
      <p:pic>
        <p:nvPicPr>
          <p:cNvPr id="34821" name="Picture 8"/>
          <p:cNvPicPr>
            <a:picLocks noChangeAspect="1" noChangeArrowheads="1"/>
          </p:cNvPicPr>
          <p:nvPr/>
        </p:nvPicPr>
        <p:blipFill>
          <a:blip r:embed="rId2">
            <a:extLst>
              <a:ext uri="{28A0092B-C50C-407E-A947-70E740481C1C}">
                <a14:useLocalDpi xmlns:a14="http://schemas.microsoft.com/office/drawing/2010/main" val="0"/>
              </a:ext>
            </a:extLst>
          </a:blip>
          <a:srcRect l="4173" t="5217" r="4155" b="5785"/>
          <a:stretch>
            <a:fillRect/>
          </a:stretch>
        </p:blipFill>
        <p:spPr bwMode="auto">
          <a:xfrm>
            <a:off x="1006475" y="2133600"/>
            <a:ext cx="7131050" cy="2286000"/>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nvGraphicFramePr>
        <p:xfrm>
          <a:off x="930275" y="4572000"/>
          <a:ext cx="7223126" cy="914400"/>
        </p:xfrm>
        <a:graphic>
          <a:graphicData uri="http://schemas.openxmlformats.org/drawingml/2006/table">
            <a:tbl>
              <a:tblPr firstRow="1" bandRow="1">
                <a:tableStyleId>{5C22544A-7EE6-4342-B048-85BDC9FD1C3A}</a:tableStyleId>
              </a:tblPr>
              <a:tblGrid>
                <a:gridCol w="3611563">
                  <a:extLst>
                    <a:ext uri="{9D8B030D-6E8A-4147-A177-3AD203B41FA5}">
                      <a16:colId xmlns:a16="http://schemas.microsoft.com/office/drawing/2014/main" val="20000"/>
                    </a:ext>
                  </a:extLst>
                </a:gridCol>
                <a:gridCol w="3611563">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000000"/>
                          </a:solidFill>
                          <a:effectLst/>
                          <a:uLnTx/>
                          <a:uFillTx/>
                          <a:latin typeface="Arial" charset="0"/>
                          <a:ea typeface="+mn-ea"/>
                          <a:cs typeface="+mn-cs"/>
                        </a:rPr>
                        <a:t>Try to avoid  comparing successive period estimates with the overlapping years</a:t>
                      </a:r>
                      <a:endParaRPr lang="en-US" sz="1800" i="1" dirty="0"/>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000000"/>
                          </a:solidFill>
                          <a:effectLst/>
                          <a:uLnTx/>
                          <a:uFillTx/>
                          <a:latin typeface="Arial" charset="0"/>
                          <a:ea typeface="+mn-ea"/>
                          <a:cs typeface="+mn-cs"/>
                        </a:rPr>
                        <a:t>Also, you should not compare a 1-year estimate with a 5-year estimate</a:t>
                      </a:r>
                      <a:endParaRPr lang="en-US" sz="1800" i="1" dirty="0"/>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Dollar and Income Values</a:t>
            </a:r>
          </a:p>
        </p:txBody>
      </p:sp>
      <p:sp>
        <p:nvSpPr>
          <p:cNvPr id="3584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DD2FCD-942D-4481-AF1F-C533681068E2}" type="slidenum">
              <a:rPr lang="en-US" altLang="en-US" smtClean="0"/>
              <a:pPr/>
              <a:t>27</a:t>
            </a:fld>
            <a:endParaRPr lang="en-US" altLang="en-US" smtClean="0"/>
          </a:p>
        </p:txBody>
      </p:sp>
      <p:pic>
        <p:nvPicPr>
          <p:cNvPr id="358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35125"/>
            <a:ext cx="3476625"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533400" y="1782763"/>
            <a:ext cx="419100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ts val="0"/>
              </a:spcBef>
              <a:defRPr/>
            </a:pPr>
            <a:r>
              <a:rPr lang="en-US" altLang="en-US" b="1" dirty="0">
                <a:solidFill>
                  <a:srgbClr val="FF0000"/>
                </a:solidFill>
              </a:rPr>
              <a:t>ACS asks</a:t>
            </a:r>
            <a:r>
              <a:rPr lang="en-US" altLang="en-US" b="1" dirty="0"/>
              <a:t> What was your income during the last 12 months?</a:t>
            </a:r>
          </a:p>
          <a:p>
            <a:pPr eaLnBrk="1" hangingPunct="1">
              <a:spcBef>
                <a:spcPts val="0"/>
              </a:spcBef>
              <a:defRPr/>
            </a:pPr>
            <a:endParaRPr lang="en-US" altLang="en-US" sz="1200" b="1" dirty="0"/>
          </a:p>
          <a:p>
            <a:pPr eaLnBrk="1" hangingPunct="1">
              <a:lnSpc>
                <a:spcPts val="2500"/>
              </a:lnSpc>
              <a:spcBef>
                <a:spcPts val="0"/>
              </a:spcBef>
              <a:defRPr/>
            </a:pPr>
            <a:r>
              <a:rPr lang="en-US" altLang="en-US" b="1" dirty="0">
                <a:solidFill>
                  <a:srgbClr val="0000FF"/>
                </a:solidFill>
              </a:rPr>
              <a:t>Single Year Estimates</a:t>
            </a:r>
          </a:p>
          <a:p>
            <a:pPr eaLnBrk="1" hangingPunct="1">
              <a:lnSpc>
                <a:spcPts val="2500"/>
              </a:lnSpc>
              <a:spcBef>
                <a:spcPts val="0"/>
              </a:spcBef>
              <a:defRPr/>
            </a:pPr>
            <a:r>
              <a:rPr lang="en-US" altLang="en-US" b="1" dirty="0"/>
              <a:t>      -- </a:t>
            </a:r>
            <a:r>
              <a:rPr lang="en-US" altLang="en-US" sz="2000" b="1" dirty="0"/>
              <a:t>12 different periods</a:t>
            </a:r>
          </a:p>
          <a:p>
            <a:pPr marL="457200" indent="-457200" eaLnBrk="1" hangingPunct="1">
              <a:lnSpc>
                <a:spcPts val="2500"/>
              </a:lnSpc>
              <a:spcBef>
                <a:spcPts val="0"/>
              </a:spcBef>
              <a:defRPr/>
            </a:pPr>
            <a:r>
              <a:rPr lang="en-US" altLang="en-US" sz="2000" b="1" dirty="0"/>
              <a:t>       -- Each adjusted to single</a:t>
            </a:r>
          </a:p>
          <a:p>
            <a:pPr marL="457200" indent="-457200" eaLnBrk="1" hangingPunct="1">
              <a:lnSpc>
                <a:spcPts val="2500"/>
              </a:lnSpc>
              <a:spcBef>
                <a:spcPts val="0"/>
              </a:spcBef>
              <a:defRPr/>
            </a:pPr>
            <a:r>
              <a:rPr lang="en-US" altLang="en-US" sz="2000" b="1" dirty="0"/>
              <a:t>		 period (Jan to Dec)</a:t>
            </a:r>
          </a:p>
          <a:p>
            <a:pPr eaLnBrk="1" hangingPunct="1">
              <a:spcBef>
                <a:spcPts val="0"/>
              </a:spcBef>
              <a:defRPr/>
            </a:pPr>
            <a:endParaRPr lang="en-US" altLang="en-US" sz="800" b="1" dirty="0"/>
          </a:p>
          <a:p>
            <a:pPr eaLnBrk="1" hangingPunct="1">
              <a:lnSpc>
                <a:spcPts val="2500"/>
              </a:lnSpc>
              <a:spcBef>
                <a:spcPts val="0"/>
              </a:spcBef>
              <a:defRPr/>
            </a:pPr>
            <a:r>
              <a:rPr lang="en-US" altLang="en-US" b="1" dirty="0">
                <a:solidFill>
                  <a:srgbClr val="0000FF"/>
                </a:solidFill>
              </a:rPr>
              <a:t>Multiyear Estimates</a:t>
            </a:r>
          </a:p>
          <a:p>
            <a:pPr eaLnBrk="1" hangingPunct="1">
              <a:lnSpc>
                <a:spcPts val="2500"/>
              </a:lnSpc>
              <a:spcBef>
                <a:spcPts val="0"/>
              </a:spcBef>
              <a:defRPr/>
            </a:pPr>
            <a:r>
              <a:rPr lang="en-US" altLang="en-US" b="1" dirty="0"/>
              <a:t>       </a:t>
            </a:r>
            <a:r>
              <a:rPr lang="en-US" altLang="en-US" sz="2000" b="1" dirty="0"/>
              <a:t>Each year adjusted to 	current year</a:t>
            </a:r>
            <a:r>
              <a:rPr lang="en-US" altLang="en-US" b="1" dirty="0"/>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Bringing the ACS to CTPP Data</a:t>
            </a:r>
          </a:p>
        </p:txBody>
      </p:sp>
      <p:sp>
        <p:nvSpPr>
          <p:cNvPr id="37891" name="Text Box 4"/>
          <p:cNvSpPr txBox="1">
            <a:spLocks noChangeArrowheads="1"/>
          </p:cNvSpPr>
          <p:nvPr/>
        </p:nvSpPr>
        <p:spPr bwMode="auto">
          <a:xfrm>
            <a:off x="495300" y="1714500"/>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Lets shift to CTPP data and some ACS methodological by-products</a:t>
            </a:r>
          </a:p>
        </p:txBody>
      </p:sp>
      <p:sp>
        <p:nvSpPr>
          <p:cNvPr id="37892" name="Text Box 6"/>
          <p:cNvSpPr txBox="1">
            <a:spLocks noChangeArrowheads="1"/>
          </p:cNvSpPr>
          <p:nvPr/>
        </p:nvSpPr>
        <p:spPr bwMode="auto">
          <a:xfrm>
            <a:off x="685800" y="3200400"/>
            <a:ext cx="502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000" b="1">
                <a:solidFill>
                  <a:srgbClr val="0000FF"/>
                </a:solidFill>
              </a:rPr>
              <a:t>Testing for Statistical Significance </a:t>
            </a:r>
          </a:p>
          <a:p>
            <a:pPr eaLnBrk="1" hangingPunct="1">
              <a:buFontTx/>
              <a:buAutoNum type="arabicPeriod"/>
            </a:pPr>
            <a:r>
              <a:rPr lang="en-US" altLang="en-US" sz="2000" b="1">
                <a:solidFill>
                  <a:srgbClr val="0000FF"/>
                </a:solidFill>
              </a:rPr>
              <a:t>Understanding MOEs</a:t>
            </a:r>
          </a:p>
          <a:p>
            <a:pPr eaLnBrk="1" hangingPunct="1">
              <a:buFontTx/>
              <a:buAutoNum type="arabicPeriod"/>
            </a:pPr>
            <a:r>
              <a:rPr lang="en-US" altLang="en-US" sz="2000" b="1">
                <a:solidFill>
                  <a:srgbClr val="0000FF"/>
                </a:solidFill>
              </a:rPr>
              <a:t>Collapsing</a:t>
            </a:r>
            <a:endParaRPr lang="en-US" altLang="en-US" sz="2000" b="1" u="sng">
              <a:solidFill>
                <a:srgbClr val="0000FF"/>
              </a:solidFill>
              <a:latin typeface="Informal Roman" panose="030604020304060B0204" pitchFamily="66" charset="0"/>
            </a:endParaRPr>
          </a:p>
        </p:txBody>
      </p:sp>
      <p:sp>
        <p:nvSpPr>
          <p:cNvPr id="3789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2B4F46-2913-4530-9089-19DFA7636AF6}" type="slidenum">
              <a:rPr lang="en-US" altLang="en-US" smtClean="0"/>
              <a:pPr/>
              <a:t>28</a:t>
            </a:fld>
            <a:endParaRPr lang="en-US" altLang="en-US" smtClean="0"/>
          </a:p>
        </p:txBody>
      </p:sp>
      <p:pic>
        <p:nvPicPr>
          <p:cNvPr id="378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957388"/>
            <a:ext cx="2268537"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748463" y="1227138"/>
            <a:ext cx="2286000" cy="1460500"/>
          </a:xfrm>
          <a:prstGeom prst="wedgeEllipseCallout">
            <a:avLst>
              <a:gd name="adj1" fmla="val -61310"/>
              <a:gd name="adj2" fmla="val 269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With ACS and CTPP I can speak with 90% confidence about what the data is saying</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You must do Statistical Significance Tests </a:t>
            </a:r>
            <a:endParaRPr lang="en-US" altLang="en-US" sz="3200" b="1">
              <a:solidFill>
                <a:srgbClr val="FF0000"/>
              </a:solidFill>
              <a:latin typeface="Times New Roman" panose="02020603050405020304" pitchFamily="18" charset="0"/>
            </a:endParaRPr>
          </a:p>
        </p:txBody>
      </p:sp>
      <p:sp>
        <p:nvSpPr>
          <p:cNvPr id="38915" name="Text Box 3"/>
          <p:cNvSpPr txBox="1">
            <a:spLocks noChangeArrowheads="1"/>
          </p:cNvSpPr>
          <p:nvPr/>
        </p:nvSpPr>
        <p:spPr bwMode="auto">
          <a:xfrm>
            <a:off x="76200" y="2819400"/>
            <a:ext cx="2211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To avoid false statements like…</a:t>
            </a:r>
          </a:p>
        </p:txBody>
      </p:sp>
      <p:sp>
        <p:nvSpPr>
          <p:cNvPr id="38916" name="Text Box 6"/>
          <p:cNvSpPr txBox="1">
            <a:spLocks noChangeArrowheads="1"/>
          </p:cNvSpPr>
          <p:nvPr/>
        </p:nvSpPr>
        <p:spPr bwMode="auto">
          <a:xfrm>
            <a:off x="555625" y="4759325"/>
            <a:ext cx="8389938" cy="1108075"/>
          </a:xfrm>
          <a:prstGeom prst="rect">
            <a:avLst/>
          </a:prstGeom>
          <a:solidFill>
            <a:schemeClr val="bg1"/>
          </a:solidFill>
          <a:ln w="9525">
            <a:solidFill>
              <a:schemeClr val="tx1"/>
            </a:solidFill>
            <a:miter lim="800000"/>
            <a:headEnd/>
            <a:tailEnd/>
          </a:ln>
        </p:spPr>
        <p:txBody>
          <a:bodyPr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t>“</a:t>
            </a:r>
            <a:r>
              <a:rPr lang="en-US" altLang="en-US" b="1" i="1"/>
              <a:t>Based upon CTPP data, the </a:t>
            </a:r>
            <a:r>
              <a:rPr lang="en-US" altLang="en-US" b="1" i="1">
                <a:solidFill>
                  <a:srgbClr val="0000FF"/>
                </a:solidFill>
              </a:rPr>
              <a:t>total number workers</a:t>
            </a:r>
            <a:r>
              <a:rPr lang="en-US" altLang="en-US" b="1" i="1"/>
              <a:t> who live in Santa Monica, CA increased as did the number of people who </a:t>
            </a:r>
            <a:r>
              <a:rPr lang="en-US" altLang="en-US" b="1" i="1">
                <a:solidFill>
                  <a:srgbClr val="FF0000"/>
                </a:solidFill>
              </a:rPr>
              <a:t>took transit </a:t>
            </a:r>
            <a:r>
              <a:rPr lang="en-US" altLang="en-US" b="1" i="1"/>
              <a:t>to work. During the same time  the number  who </a:t>
            </a:r>
            <a:r>
              <a:rPr lang="en-US" altLang="en-US" b="1" i="1">
                <a:solidFill>
                  <a:srgbClr val="0000FF"/>
                </a:solidFill>
              </a:rPr>
              <a:t>Biked </a:t>
            </a:r>
            <a:r>
              <a:rPr lang="en-US" altLang="en-US" b="1" i="1"/>
              <a:t>to work also increased.”      </a:t>
            </a:r>
            <a:r>
              <a:rPr lang="en-US" altLang="en-US" b="1" i="1">
                <a:solidFill>
                  <a:srgbClr val="0000FF"/>
                </a:solidFill>
              </a:rPr>
              <a:t>                					</a:t>
            </a:r>
            <a:r>
              <a:rPr lang="en-US" altLang="en-US" sz="1200" b="1" i="1">
                <a:solidFill>
                  <a:srgbClr val="0000FF"/>
                </a:solidFill>
              </a:rPr>
              <a:t>The World Gazette</a:t>
            </a:r>
          </a:p>
        </p:txBody>
      </p:sp>
      <p:sp>
        <p:nvSpPr>
          <p:cNvPr id="38917" name="Text Box 8"/>
          <p:cNvSpPr txBox="1">
            <a:spLocks noChangeArrowheads="1"/>
          </p:cNvSpPr>
          <p:nvPr/>
        </p:nvSpPr>
        <p:spPr bwMode="auto">
          <a:xfrm>
            <a:off x="727075" y="441960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a:latin typeface="Arial Rounded MT Bold" panose="020F0704030504030204" pitchFamily="34" charset="0"/>
              </a:rPr>
              <a:t>All modes show gains especially Transit</a:t>
            </a:r>
          </a:p>
        </p:txBody>
      </p:sp>
      <p:sp>
        <p:nvSpPr>
          <p:cNvPr id="38918" name="TextBox 1"/>
          <p:cNvSpPr txBox="1">
            <a:spLocks noChangeArrowheads="1"/>
          </p:cNvSpPr>
          <p:nvPr/>
        </p:nvSpPr>
        <p:spPr bwMode="auto">
          <a:xfrm>
            <a:off x="228600" y="2068513"/>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solidFill>
                  <a:srgbClr val="FF0000"/>
                </a:solidFill>
              </a:rPr>
              <a:t>Sampling Error</a:t>
            </a:r>
          </a:p>
        </p:txBody>
      </p:sp>
      <p:sp>
        <p:nvSpPr>
          <p:cNvPr id="3891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D2A291-6F7B-4DAF-ADF6-0184160EB541}" type="slidenum">
              <a:rPr lang="en-US" altLang="en-US" smtClean="0"/>
              <a:pPr/>
              <a:t>29</a:t>
            </a:fld>
            <a:endParaRPr lang="en-US" altLang="en-US" smtClean="0"/>
          </a:p>
        </p:txBody>
      </p:sp>
      <p:pic>
        <p:nvPicPr>
          <p:cNvPr id="3892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1577975"/>
            <a:ext cx="6488112" cy="2781300"/>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
          <p:cNvSpPr>
            <a:spLocks noGrp="1"/>
          </p:cNvSpPr>
          <p:nvPr>
            <p:ph/>
          </p:nvPr>
        </p:nvSpPr>
        <p:spPr bwMode="auto">
          <a:xfrm>
            <a:off x="457200" y="952500"/>
            <a:ext cx="8229600" cy="517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a:p>
            <a:r>
              <a:rPr lang="en-US" altLang="en-US" smtClean="0"/>
              <a:t>CTPP</a:t>
            </a:r>
          </a:p>
          <a:p>
            <a:r>
              <a:rPr lang="en-US" altLang="en-US" smtClean="0"/>
              <a:t>NHTS</a:t>
            </a:r>
          </a:p>
          <a:p>
            <a:r>
              <a:rPr lang="en-US" altLang="en-US" smtClean="0"/>
              <a:t>Regional Household Travel Surveys</a:t>
            </a:r>
          </a:p>
          <a:p>
            <a:r>
              <a:rPr lang="en-US" altLang="en-US" smtClean="0"/>
              <a:t>NPMRDS</a:t>
            </a:r>
          </a:p>
          <a:p>
            <a:r>
              <a:rPr lang="en-US" altLang="en-US" smtClean="0"/>
              <a:t>LEHD</a:t>
            </a:r>
          </a:p>
          <a:p>
            <a:r>
              <a:rPr lang="en-US" altLang="en-US" smtClean="0"/>
              <a:t>Probe Data</a:t>
            </a:r>
          </a:p>
          <a:p>
            <a:r>
              <a:rPr lang="en-US" altLang="en-US" smtClean="0"/>
              <a:t>CAV Data… </a:t>
            </a:r>
          </a:p>
          <a:p>
            <a:endParaRPr lang="en-US" altLang="en-US" smtClean="0"/>
          </a:p>
          <a:p>
            <a:endParaRPr lang="en-US" altLang="en-US" smtClean="0"/>
          </a:p>
        </p:txBody>
      </p:sp>
      <p:sp>
        <p:nvSpPr>
          <p:cNvPr id="614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E37A8F-5F29-48B8-B2A7-68DBCF779DAE}" type="slidenum">
              <a:rPr lang="en-US" altLang="en-US" smtClean="0"/>
              <a:pPr/>
              <a:t>3</a:t>
            </a:fld>
            <a:endParaRPr lang="en-US"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9" name="Text Box 3"/>
          <p:cNvSpPr txBox="1">
            <a:spLocks noChangeArrowheads="1"/>
          </p:cNvSpPr>
          <p:nvPr/>
        </p:nvSpPr>
        <p:spPr bwMode="auto">
          <a:xfrm>
            <a:off x="0" y="914400"/>
            <a:ext cx="8839200" cy="584200"/>
          </a:xfrm>
          <a:prstGeom prst="rect">
            <a:avLst/>
          </a:prstGeom>
          <a:noFill/>
          <a:ln w="9525">
            <a:noFill/>
            <a:miter lim="800000"/>
            <a:headEnd/>
            <a:tailEnd/>
          </a:ln>
          <a:effectLst/>
        </p:spPr>
        <p:txBody>
          <a:bodyPr>
            <a:spAutoFit/>
          </a:bodyPr>
          <a:lstStyle/>
          <a:p>
            <a:pPr>
              <a:spcBef>
                <a:spcPct val="50000"/>
              </a:spcBef>
              <a:defRPr/>
            </a:pPr>
            <a:r>
              <a:rPr lang="en-US" sz="3200" b="1" dirty="0">
                <a:solidFill>
                  <a:srgbClr val="FF0000"/>
                </a:solidFill>
                <a:effectLst>
                  <a:outerShdw blurRad="38100" dist="38100" dir="2700000" algn="tl">
                    <a:srgbClr val="C0C0C0"/>
                  </a:outerShdw>
                </a:effectLst>
                <a:latin typeface="Arial" charset="0"/>
              </a:rPr>
              <a:t>     </a:t>
            </a:r>
            <a:r>
              <a:rPr lang="en-US" sz="3200" b="1" dirty="0">
                <a:solidFill>
                  <a:srgbClr val="FF0000"/>
                </a:solidFill>
                <a:latin typeface="Arial" charset="0"/>
              </a:rPr>
              <a:t>How do you do a Significance Test?</a:t>
            </a:r>
          </a:p>
        </p:txBody>
      </p:sp>
      <p:sp>
        <p:nvSpPr>
          <p:cNvPr id="39939" name="Text Box 8"/>
          <p:cNvSpPr txBox="1">
            <a:spLocks noChangeArrowheads="1"/>
          </p:cNvSpPr>
          <p:nvPr/>
        </p:nvSpPr>
        <p:spPr bwMode="auto">
          <a:xfrm>
            <a:off x="228600" y="16002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rPr>
              <a:t>It is simpler than it looks, there are a lot of guides</a:t>
            </a:r>
          </a:p>
        </p:txBody>
      </p:sp>
      <p:sp>
        <p:nvSpPr>
          <p:cNvPr id="3994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B78FDF-AABC-48B8-9A77-ACC4B6944E6E}" type="slidenum">
              <a:rPr lang="en-US" altLang="en-US" smtClean="0"/>
              <a:pPr/>
              <a:t>30</a:t>
            </a:fld>
            <a:endParaRPr lang="en-US" altLang="en-US" smtClean="0"/>
          </a:p>
        </p:txBody>
      </p:sp>
      <p:grpSp>
        <p:nvGrpSpPr>
          <p:cNvPr id="39941" name="Group 9"/>
          <p:cNvGrpSpPr>
            <a:grpSpLocks/>
          </p:cNvGrpSpPr>
          <p:nvPr/>
        </p:nvGrpSpPr>
        <p:grpSpPr bwMode="auto">
          <a:xfrm>
            <a:off x="1371600" y="2119313"/>
            <a:ext cx="8001000" cy="3532187"/>
            <a:chOff x="432" y="1415"/>
            <a:chExt cx="5040" cy="2225"/>
          </a:xfrm>
        </p:grpSpPr>
        <p:sp>
          <p:nvSpPr>
            <p:cNvPr id="39942" name="Rectangle 5"/>
            <p:cNvSpPr>
              <a:spLocks noChangeArrowheads="1"/>
            </p:cNvSpPr>
            <p:nvPr/>
          </p:nvSpPr>
          <p:spPr bwMode="auto">
            <a:xfrm>
              <a:off x="432" y="1415"/>
              <a:ext cx="4752"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2400" b="1"/>
                <a:t>1.</a:t>
              </a:r>
              <a:r>
                <a:rPr lang="en-US" altLang="en-US" sz="2400"/>
                <a:t>  </a:t>
              </a:r>
              <a:r>
                <a:rPr lang="en-US" altLang="en-US" sz="2400" b="1"/>
                <a:t>Get the Margin of Error (MOE) from ACS </a:t>
              </a:r>
            </a:p>
            <a:p>
              <a:pPr>
                <a:spcBef>
                  <a:spcPct val="30000"/>
                </a:spcBef>
              </a:pPr>
              <a:r>
                <a:rPr lang="en-US" altLang="en-US" sz="2400" b="1"/>
                <a:t>2.  Calculate the Standard Error (SE)		 	[SE = MOE / 1.645]</a:t>
              </a:r>
            </a:p>
            <a:p>
              <a:pPr>
                <a:spcBef>
                  <a:spcPct val="30000"/>
                </a:spcBef>
              </a:pPr>
              <a:r>
                <a:rPr lang="en-US" altLang="en-US" sz="2400" b="1"/>
                <a:t>3.  Solve for Z where A and B are the two 	estimates</a:t>
              </a:r>
            </a:p>
            <a:p>
              <a:endParaRPr lang="en-US" altLang="en-US" sz="2400" b="1"/>
            </a:p>
          </p:txBody>
        </p:sp>
        <p:graphicFrame>
          <p:nvGraphicFramePr>
            <p:cNvPr id="39943" name="Object 6"/>
            <p:cNvGraphicFramePr>
              <a:graphicFrameLocks noChangeAspect="1"/>
            </p:cNvGraphicFramePr>
            <p:nvPr/>
          </p:nvGraphicFramePr>
          <p:xfrm>
            <a:off x="2400" y="2549"/>
            <a:ext cx="2107" cy="542"/>
          </p:xfrm>
          <a:graphic>
            <a:graphicData uri="http://schemas.openxmlformats.org/presentationml/2006/ole">
              <mc:AlternateContent xmlns:mc="http://schemas.openxmlformats.org/markup-compatibility/2006">
                <mc:Choice xmlns:v="urn:schemas-microsoft-com:vml" Requires="v">
                  <p:oleObj spid="_x0000_s39946" name="Equation" r:id="rId3" imgW="1765300" imgH="457200" progId="Equation.3">
                    <p:embed/>
                  </p:oleObj>
                </mc:Choice>
                <mc:Fallback>
                  <p:oleObj name="Equation" r:id="rId3" imgW="1765300" imgH="4572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549"/>
                          <a:ext cx="2107"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4" name="Rectangle 7"/>
            <p:cNvSpPr>
              <a:spLocks noChangeArrowheads="1"/>
            </p:cNvSpPr>
            <p:nvPr/>
          </p:nvSpPr>
          <p:spPr bwMode="auto">
            <a:xfrm>
              <a:off x="432" y="3117"/>
              <a:ext cx="504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4.  If Z &lt; -1.645 or Z &gt; 1.645</a:t>
              </a:r>
            </a:p>
            <a:p>
              <a:pPr eaLnBrk="1" hangingPunct="1"/>
              <a:r>
                <a:rPr lang="en-US" altLang="en-US" sz="2400" b="1"/>
                <a:t>Difference is Significant at 90% confidence</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0" y="9144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Some things to keep in mind</a:t>
            </a:r>
          </a:p>
        </p:txBody>
      </p:sp>
      <p:sp>
        <p:nvSpPr>
          <p:cNvPr id="15363" name="Rectangle 6"/>
          <p:cNvSpPr>
            <a:spLocks noChangeArrowheads="1"/>
          </p:cNvSpPr>
          <p:nvPr/>
        </p:nvSpPr>
        <p:spPr bwMode="auto">
          <a:xfrm>
            <a:off x="915988" y="1704975"/>
            <a:ext cx="76184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457200" algn="l"/>
              </a:tabLst>
              <a:defRPr sz="2400">
                <a:solidFill>
                  <a:schemeClr val="tx1"/>
                </a:solidFill>
                <a:latin typeface="Arial" charset="0"/>
              </a:defRPr>
            </a:lvl1pPr>
            <a:lvl2pPr marL="742950" indent="-285750" eaLnBrk="0" hangingPunct="0">
              <a:tabLst>
                <a:tab pos="457200" algn="l"/>
              </a:tabLst>
              <a:defRPr sz="2400">
                <a:solidFill>
                  <a:schemeClr val="tx1"/>
                </a:solidFill>
                <a:latin typeface="Arial" charset="0"/>
              </a:defRPr>
            </a:lvl2pPr>
            <a:lvl3pPr eaLnBrk="0" hangingPunct="0">
              <a:tabLst>
                <a:tab pos="457200" algn="l"/>
              </a:tabLst>
              <a:defRPr sz="2400">
                <a:solidFill>
                  <a:schemeClr val="tx1"/>
                </a:solidFill>
                <a:latin typeface="Arial" charset="0"/>
              </a:defRPr>
            </a:lvl3pPr>
            <a:lvl4pPr marL="1600200" indent="-228600" eaLnBrk="0" hangingPunct="0">
              <a:tabLst>
                <a:tab pos="457200" algn="l"/>
              </a:tabLst>
              <a:defRPr sz="2400">
                <a:solidFill>
                  <a:schemeClr val="tx1"/>
                </a:solidFill>
                <a:latin typeface="Arial" charset="0"/>
              </a:defRPr>
            </a:lvl4pPr>
            <a:lvl5pPr marL="2057400" indent="-228600" eaLnBrk="0" hangingPunct="0">
              <a:tabLst>
                <a:tab pos="457200" algn="l"/>
              </a:tabLst>
              <a:defRPr sz="2400">
                <a:solidFill>
                  <a:schemeClr val="tx1"/>
                </a:solidFill>
                <a:latin typeface="Arial" charset="0"/>
              </a:defRPr>
            </a:lvl5pPr>
            <a:lvl6pPr marL="2514600" indent="-228600" eaLnBrk="0" fontAlgn="base" hangingPunct="0">
              <a:spcBef>
                <a:spcPct val="0"/>
              </a:spcBef>
              <a:spcAft>
                <a:spcPct val="0"/>
              </a:spcAft>
              <a:tabLst>
                <a:tab pos="457200" algn="l"/>
              </a:tabLst>
              <a:defRPr sz="2400">
                <a:solidFill>
                  <a:schemeClr val="tx1"/>
                </a:solidFill>
                <a:latin typeface="Arial" charset="0"/>
              </a:defRPr>
            </a:lvl6pPr>
            <a:lvl7pPr marL="2971800" indent="-228600" eaLnBrk="0" fontAlgn="base" hangingPunct="0">
              <a:spcBef>
                <a:spcPct val="0"/>
              </a:spcBef>
              <a:spcAft>
                <a:spcPct val="0"/>
              </a:spcAft>
              <a:tabLst>
                <a:tab pos="457200" algn="l"/>
              </a:tabLst>
              <a:defRPr sz="2400">
                <a:solidFill>
                  <a:schemeClr val="tx1"/>
                </a:solidFill>
                <a:latin typeface="Arial" charset="0"/>
              </a:defRPr>
            </a:lvl7pPr>
            <a:lvl8pPr marL="3429000" indent="-228600" eaLnBrk="0" fontAlgn="base" hangingPunct="0">
              <a:spcBef>
                <a:spcPct val="0"/>
              </a:spcBef>
              <a:spcAft>
                <a:spcPct val="0"/>
              </a:spcAft>
              <a:tabLst>
                <a:tab pos="457200" algn="l"/>
              </a:tabLst>
              <a:defRPr sz="2400">
                <a:solidFill>
                  <a:schemeClr val="tx1"/>
                </a:solidFill>
                <a:latin typeface="Arial" charset="0"/>
              </a:defRPr>
            </a:lvl8pPr>
            <a:lvl9pPr marL="3886200" indent="-228600" eaLnBrk="0" fontAlgn="base" hangingPunct="0">
              <a:spcBef>
                <a:spcPct val="0"/>
              </a:spcBef>
              <a:spcAft>
                <a:spcPct val="0"/>
              </a:spcAft>
              <a:tabLst>
                <a:tab pos="457200" algn="l"/>
              </a:tabLst>
              <a:defRPr sz="2400">
                <a:solidFill>
                  <a:schemeClr val="tx1"/>
                </a:solidFill>
                <a:latin typeface="Arial" charset="0"/>
              </a:defRPr>
            </a:lvl9pPr>
          </a:lstStyle>
          <a:p>
            <a:pPr eaLnBrk="1" hangingPunct="1">
              <a:spcBef>
                <a:spcPts val="0"/>
              </a:spcBef>
              <a:spcAft>
                <a:spcPts val="0"/>
              </a:spcAft>
              <a:defRPr/>
            </a:pPr>
            <a:r>
              <a:rPr lang="en-US" altLang="en-US" sz="2800" b="1" dirty="0">
                <a:solidFill>
                  <a:srgbClr val="0000FF"/>
                </a:solidFill>
              </a:rPr>
              <a:t>Obtaining Standard Errors is the Key</a:t>
            </a:r>
          </a:p>
          <a:p>
            <a:pPr marL="1371600" lvl="2" indent="-457200" eaLnBrk="1" hangingPunct="1">
              <a:spcBef>
                <a:spcPts val="0"/>
              </a:spcBef>
              <a:spcAft>
                <a:spcPts val="0"/>
              </a:spcAft>
              <a:buFont typeface="Arial" panose="020B0604020202020204" pitchFamily="34" charset="0"/>
              <a:buChar char="•"/>
              <a:defRPr/>
            </a:pPr>
            <a:r>
              <a:rPr lang="en-US" altLang="en-US" b="1" dirty="0"/>
              <a:t>SE = MOE / 1.645</a:t>
            </a:r>
            <a:endParaRPr lang="en-US" altLang="en-US" b="1" dirty="0">
              <a:solidFill>
                <a:srgbClr val="0000FF"/>
              </a:solidFill>
            </a:endParaRPr>
          </a:p>
          <a:p>
            <a:pPr eaLnBrk="1" hangingPunct="1">
              <a:spcBef>
                <a:spcPts val="0"/>
              </a:spcBef>
              <a:spcAft>
                <a:spcPts val="0"/>
              </a:spcAft>
              <a:defRPr/>
            </a:pPr>
            <a:r>
              <a:rPr lang="en-US" altLang="en-US" sz="2800" b="1" dirty="0">
                <a:solidFill>
                  <a:srgbClr val="0000FF"/>
                </a:solidFill>
              </a:rPr>
              <a:t>Formulas vary depending on comparisons </a:t>
            </a:r>
          </a:p>
          <a:p>
            <a:pPr lvl="2" eaLnBrk="1" hangingPunct="1">
              <a:spcBef>
                <a:spcPts val="0"/>
              </a:spcBef>
              <a:spcAft>
                <a:spcPts val="0"/>
              </a:spcAft>
              <a:buFontTx/>
              <a:buChar char="•"/>
              <a:defRPr/>
            </a:pPr>
            <a:r>
              <a:rPr lang="en-US" altLang="en-US" b="1" dirty="0">
                <a:solidFill>
                  <a:srgbClr val="FF0000"/>
                </a:solidFill>
              </a:rPr>
              <a:t>  </a:t>
            </a:r>
            <a:r>
              <a:rPr lang="en-US" altLang="en-US" b="1" dirty="0"/>
              <a:t>Sum or Difference of Estimates</a:t>
            </a:r>
          </a:p>
          <a:p>
            <a:pPr lvl="2" eaLnBrk="1" hangingPunct="1">
              <a:spcBef>
                <a:spcPts val="0"/>
              </a:spcBef>
              <a:spcAft>
                <a:spcPts val="0"/>
              </a:spcAft>
              <a:buFontTx/>
              <a:buChar char="•"/>
              <a:defRPr/>
            </a:pPr>
            <a:r>
              <a:rPr lang="en-US" altLang="en-US" b="1" dirty="0">
                <a:solidFill>
                  <a:srgbClr val="FF0000"/>
                </a:solidFill>
              </a:rPr>
              <a:t>  </a:t>
            </a:r>
            <a:r>
              <a:rPr lang="en-US" altLang="en-US" b="1" dirty="0"/>
              <a:t>Proportions and Percentages</a:t>
            </a:r>
          </a:p>
          <a:p>
            <a:pPr lvl="2" eaLnBrk="1" hangingPunct="1">
              <a:spcBef>
                <a:spcPts val="0"/>
              </a:spcBef>
              <a:spcAft>
                <a:spcPts val="0"/>
              </a:spcAft>
              <a:buFontTx/>
              <a:buChar char="•"/>
              <a:defRPr/>
            </a:pPr>
            <a:r>
              <a:rPr lang="en-US" altLang="en-US" b="1" dirty="0">
                <a:solidFill>
                  <a:srgbClr val="FF0000"/>
                </a:solidFill>
              </a:rPr>
              <a:t>  </a:t>
            </a:r>
            <a:r>
              <a:rPr lang="en-US" altLang="en-US" b="1" dirty="0"/>
              <a:t>Means and Other Ratios</a:t>
            </a:r>
            <a:endParaRPr lang="en-US" altLang="en-US" sz="2800" b="1" dirty="0">
              <a:solidFill>
                <a:srgbClr val="0000FF"/>
              </a:solidFill>
            </a:endParaRPr>
          </a:p>
          <a:p>
            <a:pPr eaLnBrk="1" hangingPunct="1">
              <a:spcBef>
                <a:spcPts val="0"/>
              </a:spcBef>
              <a:spcAft>
                <a:spcPts val="0"/>
              </a:spcAft>
              <a:defRPr/>
            </a:pPr>
            <a:r>
              <a:rPr lang="en-US" altLang="en-US" sz="2800" b="1" dirty="0">
                <a:solidFill>
                  <a:srgbClr val="0000FF"/>
                </a:solidFill>
              </a:rPr>
              <a:t>Working with 2000 data will be a little more involved</a:t>
            </a:r>
            <a:endParaRPr lang="en-US" altLang="en-US" b="1" dirty="0"/>
          </a:p>
        </p:txBody>
      </p:sp>
      <p:sp>
        <p:nvSpPr>
          <p:cNvPr id="40964" name="Text Box 7"/>
          <p:cNvSpPr txBox="1">
            <a:spLocks noChangeArrowheads="1"/>
          </p:cNvSpPr>
          <p:nvPr/>
        </p:nvSpPr>
        <p:spPr bwMode="auto">
          <a:xfrm>
            <a:off x="2057400" y="5114925"/>
            <a:ext cx="5181600" cy="52387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t>There are resources to help</a:t>
            </a:r>
          </a:p>
        </p:txBody>
      </p:sp>
      <p:sp>
        <p:nvSpPr>
          <p:cNvPr id="4096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5D666C-A102-4027-8F12-01C253C6C313}" type="slidenum">
              <a:rPr lang="en-US" altLang="en-US" smtClean="0"/>
              <a:pPr/>
              <a:t>31</a:t>
            </a:fld>
            <a:endParaRPr lang="en-US" alt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E52AD1-58EA-4E0F-BB3B-240B3D4F4829}" type="slidenum">
              <a:rPr lang="en-US" altLang="en-US" smtClean="0"/>
              <a:pPr/>
              <a:t>32</a:t>
            </a:fld>
            <a:endParaRPr lang="en-US" altLang="en-US" smtClean="0"/>
          </a:p>
        </p:txBody>
      </p:sp>
      <p:pic>
        <p:nvPicPr>
          <p:cNvPr id="419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74825"/>
            <a:ext cx="137160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 Box 2"/>
          <p:cNvSpPr txBox="1">
            <a:spLocks noChangeArrowheads="1"/>
          </p:cNvSpPr>
          <p:nvPr/>
        </p:nvSpPr>
        <p:spPr bwMode="auto">
          <a:xfrm>
            <a:off x="0" y="914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Statistical Significance Resources </a:t>
            </a:r>
            <a:endParaRPr lang="en-US" altLang="en-US" sz="3200" b="1">
              <a:solidFill>
                <a:srgbClr val="FF0000"/>
              </a:solidFill>
              <a:latin typeface="Times New Roman" panose="02020603050405020304" pitchFamily="18" charset="0"/>
            </a:endParaRPr>
          </a:p>
        </p:txBody>
      </p:sp>
      <p:sp>
        <p:nvSpPr>
          <p:cNvPr id="41989" name="TextBox 5"/>
          <p:cNvSpPr txBox="1">
            <a:spLocks noChangeArrowheads="1"/>
          </p:cNvSpPr>
          <p:nvPr/>
        </p:nvSpPr>
        <p:spPr bwMode="auto">
          <a:xfrm>
            <a:off x="533400" y="2066925"/>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Plenty of Help Available</a:t>
            </a:r>
          </a:p>
        </p:txBody>
      </p:sp>
      <p:sp>
        <p:nvSpPr>
          <p:cNvPr id="41990" name="Text Box 6"/>
          <p:cNvSpPr txBox="1">
            <a:spLocks noChangeArrowheads="1"/>
          </p:cNvSpPr>
          <p:nvPr/>
        </p:nvSpPr>
        <p:spPr bwMode="auto">
          <a:xfrm>
            <a:off x="685800" y="3048000"/>
            <a:ext cx="502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000" b="1">
                <a:solidFill>
                  <a:srgbClr val="0000FF"/>
                </a:solidFill>
              </a:rPr>
              <a:t>The Census Bureau</a:t>
            </a:r>
          </a:p>
          <a:p>
            <a:pPr eaLnBrk="1" hangingPunct="1">
              <a:buFontTx/>
              <a:buAutoNum type="arabicPeriod"/>
            </a:pPr>
            <a:r>
              <a:rPr lang="en-US" altLang="en-US" sz="2000" b="1">
                <a:solidFill>
                  <a:srgbClr val="0000FF"/>
                </a:solidFill>
              </a:rPr>
              <a:t>New York State Data Center Calculator</a:t>
            </a:r>
          </a:p>
          <a:p>
            <a:pPr eaLnBrk="1" hangingPunct="1">
              <a:buFontTx/>
              <a:buAutoNum type="arabicPeriod"/>
            </a:pPr>
            <a:r>
              <a:rPr lang="en-US" altLang="en-US" sz="2000" b="1">
                <a:solidFill>
                  <a:srgbClr val="0000FF"/>
                </a:solidFill>
              </a:rPr>
              <a:t>University Center for Transit Research (CUTR) South Florida</a:t>
            </a:r>
          </a:p>
          <a:p>
            <a:pPr eaLnBrk="1" hangingPunct="1">
              <a:buFontTx/>
              <a:buAutoNum type="arabicPeriod"/>
            </a:pPr>
            <a:r>
              <a:rPr lang="en-US" altLang="en-US" sz="2000" b="1">
                <a:solidFill>
                  <a:srgbClr val="0000FF"/>
                </a:solidFill>
                <a:cs typeface="Arial" panose="020B0604020202020204" pitchFamily="34" charset="0"/>
              </a:rPr>
              <a:t>NCHRP Guidebook</a:t>
            </a:r>
          </a:p>
        </p:txBody>
      </p:sp>
      <p:sp>
        <p:nvSpPr>
          <p:cNvPr id="9" name="Rounded Rectangular Callout 8"/>
          <p:cNvSpPr/>
          <p:nvPr/>
        </p:nvSpPr>
        <p:spPr>
          <a:xfrm>
            <a:off x="6900863" y="1371600"/>
            <a:ext cx="2092325" cy="1219200"/>
          </a:xfrm>
          <a:prstGeom prst="wedgeRoundRectCallout">
            <a:avLst>
              <a:gd name="adj1" fmla="val -78066"/>
              <a:gd name="adj2" fmla="val 241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00"/>
                </a:solidFill>
              </a:rPr>
              <a:t>The CTPP “free” online data retrieval software will do this for you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Census Bureau Aids</a:t>
            </a:r>
          </a:p>
        </p:txBody>
      </p:sp>
      <p:sp>
        <p:nvSpPr>
          <p:cNvPr id="4301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083DE4-6573-4185-9BC2-8E1444E47369}" type="slidenum">
              <a:rPr lang="en-US" altLang="en-US" smtClean="0"/>
              <a:pPr/>
              <a:t>33</a:t>
            </a:fld>
            <a:endParaRPr lang="en-US" altLang="en-US" smtClean="0"/>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251075"/>
            <a:ext cx="2352675" cy="28543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013" name="Rectangle 2"/>
          <p:cNvSpPr>
            <a:spLocks noChangeArrowheads="1"/>
          </p:cNvSpPr>
          <p:nvPr/>
        </p:nvSpPr>
        <p:spPr bwMode="auto">
          <a:xfrm>
            <a:off x="152400" y="5375275"/>
            <a:ext cx="8839200" cy="415925"/>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b="1" i="1">
                <a:hlinkClick r:id="rId3"/>
              </a:rPr>
              <a:t>https://census.gov/programs-surveys/acs/guidance/handbooks.html</a:t>
            </a:r>
            <a:endParaRPr lang="en-US" altLang="en-US" sz="2100" b="1" i="1"/>
          </a:p>
        </p:txBody>
      </p:sp>
      <p:sp>
        <p:nvSpPr>
          <p:cNvPr id="43014" name="Rectangle 4"/>
          <p:cNvSpPr>
            <a:spLocks noChangeArrowheads="1"/>
          </p:cNvSpPr>
          <p:nvPr/>
        </p:nvSpPr>
        <p:spPr bwMode="auto">
          <a:xfrm>
            <a:off x="1600200" y="1600200"/>
            <a:ext cx="3713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Handbooks and Tool</a:t>
            </a:r>
          </a:p>
        </p:txBody>
      </p:sp>
      <p:pic>
        <p:nvPicPr>
          <p:cNvPr id="430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0"/>
            <a:ext cx="5954713" cy="2133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6" name="Rectangle 3"/>
          <p:cNvSpPr>
            <a:spLocks noChangeArrowheads="1"/>
          </p:cNvSpPr>
          <p:nvPr/>
        </p:nvSpPr>
        <p:spPr bwMode="auto">
          <a:xfrm>
            <a:off x="3352800" y="4597400"/>
            <a:ext cx="5029200" cy="5842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hlinkClick r:id="rId5"/>
              </a:rPr>
              <a:t>https://census.gov/programs-surveys/acs/guidance/statistical-testing-tool.html</a:t>
            </a:r>
            <a:endParaRPr lang="en-US" altLang="en-US" sz="1600" b="1" i="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584325"/>
            <a:ext cx="6024562" cy="315912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5"/>
          <p:cNvSpPr txBox="1">
            <a:spLocks noChangeArrowheads="1"/>
          </p:cNvSpPr>
          <p:nvPr/>
        </p:nvSpPr>
        <p:spPr bwMode="auto">
          <a:xfrm>
            <a:off x="0" y="9144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NY State Data Center Calculator</a:t>
            </a:r>
          </a:p>
        </p:txBody>
      </p:sp>
      <p:sp>
        <p:nvSpPr>
          <p:cNvPr id="44036" name="Rectangle 6"/>
          <p:cNvSpPr>
            <a:spLocks noChangeArrowheads="1"/>
          </p:cNvSpPr>
          <p:nvPr/>
        </p:nvSpPr>
        <p:spPr bwMode="auto">
          <a:xfrm>
            <a:off x="533400" y="4857750"/>
            <a:ext cx="8077200" cy="1016000"/>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cs typeface="Arial" panose="020B0604020202020204" pitchFamily="34" charset="0"/>
                <a:hlinkClick r:id="rId3"/>
              </a:rPr>
              <a:t>http://sdcclearinghouse.wordpress.com/2009/03/03/spreadsheet-to-calculate-acs-margins-of-error-and-statistical-significance-for-sums-proportions-and-ratios/</a:t>
            </a:r>
            <a:endParaRPr lang="en-US" altLang="en-US" sz="2000" b="1" i="1">
              <a:cs typeface="Arial" panose="020B0604020202020204" pitchFamily="34" charset="0"/>
            </a:endParaRPr>
          </a:p>
        </p:txBody>
      </p:sp>
      <p:sp>
        <p:nvSpPr>
          <p:cNvPr id="4403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9AA4C6-110E-48AE-90AA-8BEBCBED8355}" type="slidenum">
              <a:rPr lang="en-US" altLang="en-US" smtClean="0"/>
              <a:pPr/>
              <a:t>34</a:t>
            </a:fld>
            <a:endParaRPr lang="en-US" alt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3200" b="1">
                <a:solidFill>
                  <a:srgbClr val="FF0000"/>
                </a:solidFill>
              </a:rPr>
              <a:t>     What if I am using 2000 Census Data?</a:t>
            </a:r>
          </a:p>
        </p:txBody>
      </p:sp>
      <p:sp>
        <p:nvSpPr>
          <p:cNvPr id="45059" name="Text Box 4"/>
          <p:cNvSpPr txBox="1">
            <a:spLocks noChangeArrowheads="1"/>
          </p:cNvSpPr>
          <p:nvPr/>
        </p:nvSpPr>
        <p:spPr bwMode="auto">
          <a:xfrm>
            <a:off x="304800" y="2438400"/>
            <a:ext cx="289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You will need to Estimate the MOE using the Survey Design Factor</a:t>
            </a:r>
          </a:p>
        </p:txBody>
      </p:sp>
      <p:sp>
        <p:nvSpPr>
          <p:cNvPr id="4506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BC48EC-2EB5-470A-83A1-4BE72648319A}" type="slidenum">
              <a:rPr lang="en-US" altLang="en-US" smtClean="0"/>
              <a:pPr/>
              <a:t>35</a:t>
            </a:fld>
            <a:endParaRPr lang="en-US" altLang="en-US" smtClean="0"/>
          </a:p>
        </p:txBody>
      </p:sp>
      <p:sp>
        <p:nvSpPr>
          <p:cNvPr id="45061" name="Rectangle 1"/>
          <p:cNvSpPr>
            <a:spLocks noChangeArrowheads="1"/>
          </p:cNvSpPr>
          <p:nvPr/>
        </p:nvSpPr>
        <p:spPr bwMode="auto">
          <a:xfrm>
            <a:off x="1447800" y="5105400"/>
            <a:ext cx="6248400" cy="40005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hlinkClick r:id="rId2"/>
              </a:rPr>
              <a:t>https://www.census.gov/prod/cen2000/doc/sf3.pdf</a:t>
            </a:r>
            <a:endParaRPr lang="en-US" altLang="en-US" sz="2000" b="1" i="1"/>
          </a:p>
        </p:txBody>
      </p:sp>
      <p:pic>
        <p:nvPicPr>
          <p:cNvPr id="450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93863"/>
            <a:ext cx="5181600" cy="3106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91440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3200" b="1">
                <a:solidFill>
                  <a:srgbClr val="FF0000"/>
                </a:solidFill>
              </a:rPr>
              <a:t>     The CUTR Guide has you covered</a:t>
            </a:r>
          </a:p>
        </p:txBody>
      </p:sp>
      <p:sp>
        <p:nvSpPr>
          <p:cNvPr id="46083" name="Text Box 6"/>
          <p:cNvSpPr txBox="1">
            <a:spLocks noChangeArrowheads="1"/>
          </p:cNvSpPr>
          <p:nvPr/>
        </p:nvSpPr>
        <p:spPr bwMode="auto">
          <a:xfrm>
            <a:off x="3733800" y="3057525"/>
            <a:ext cx="495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and Spreadsheet Calculator</a:t>
            </a:r>
          </a:p>
        </p:txBody>
      </p:sp>
      <p:sp>
        <p:nvSpPr>
          <p:cNvPr id="46084" name="Rectangle 7"/>
          <p:cNvSpPr>
            <a:spLocks noChangeArrowheads="1"/>
          </p:cNvSpPr>
          <p:nvPr/>
        </p:nvSpPr>
        <p:spPr bwMode="auto">
          <a:xfrm>
            <a:off x="3886200" y="2343150"/>
            <a:ext cx="4727575" cy="40005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a:hlinkClick r:id="rId2"/>
              </a:rPr>
              <a:t>http://www.nctr.usf.edu/pdf/77802.pdf</a:t>
            </a:r>
            <a:endParaRPr lang="en-US" altLang="en-US" sz="2000" b="1" i="1"/>
          </a:p>
        </p:txBody>
      </p:sp>
      <p:sp>
        <p:nvSpPr>
          <p:cNvPr id="46085" name="Rectangle 8"/>
          <p:cNvSpPr>
            <a:spLocks noChangeArrowheads="1"/>
          </p:cNvSpPr>
          <p:nvPr/>
        </p:nvSpPr>
        <p:spPr bwMode="auto">
          <a:xfrm>
            <a:off x="3733800" y="1865313"/>
            <a:ext cx="30083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There’s a Report</a:t>
            </a:r>
          </a:p>
        </p:txBody>
      </p:sp>
      <p:sp>
        <p:nvSpPr>
          <p:cNvPr id="46086" name="Rectangle 10"/>
          <p:cNvSpPr>
            <a:spLocks noChangeArrowheads="1"/>
          </p:cNvSpPr>
          <p:nvPr/>
        </p:nvSpPr>
        <p:spPr bwMode="auto">
          <a:xfrm>
            <a:off x="3962400" y="3548063"/>
            <a:ext cx="4686300" cy="338137"/>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hlinkClick r:id="rId3"/>
              </a:rPr>
              <a:t>http://www.nctr.usf.edu/spreadsheet/77802.xls</a:t>
            </a:r>
            <a:endParaRPr lang="en-US" altLang="en-US" sz="1600" b="1" i="1"/>
          </a:p>
        </p:txBody>
      </p:sp>
      <p:sp>
        <p:nvSpPr>
          <p:cNvPr id="46087" name="Rectangle 11"/>
          <p:cNvSpPr>
            <a:spLocks noChangeArrowheads="1"/>
          </p:cNvSpPr>
          <p:nvPr/>
        </p:nvSpPr>
        <p:spPr bwMode="auto">
          <a:xfrm>
            <a:off x="438150" y="5200650"/>
            <a:ext cx="8324850" cy="523875"/>
          </a:xfrm>
          <a:prstGeom prst="rect">
            <a:avLst/>
          </a:prstGeom>
          <a:solidFill>
            <a:schemeClr val="bg1"/>
          </a:solidFill>
          <a:ln w="31750">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hlinkClick r:id="rId4"/>
              </a:rPr>
              <a:t>http://www.nctr.usf.edu/abstracts/abs77802.htm</a:t>
            </a:r>
            <a:endParaRPr lang="en-US" altLang="en-US" sz="2800" b="1" i="1"/>
          </a:p>
        </p:txBody>
      </p:sp>
      <p:sp>
        <p:nvSpPr>
          <p:cNvPr id="4608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C6F9E8-7D5F-4227-B12F-C4D9017FA6B2}" type="slidenum">
              <a:rPr lang="en-US" altLang="en-US" smtClean="0"/>
              <a:pPr/>
              <a:t>36</a:t>
            </a:fld>
            <a:endParaRPr lang="en-US" altLang="en-US" smtClean="0"/>
          </a:p>
        </p:txBody>
      </p:sp>
      <p:pic>
        <p:nvPicPr>
          <p:cNvPr id="4608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2693988"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TextBox 1"/>
          <p:cNvSpPr txBox="1">
            <a:spLocks noChangeArrowheads="1"/>
          </p:cNvSpPr>
          <p:nvPr/>
        </p:nvSpPr>
        <p:spPr bwMode="auto">
          <a:xfrm>
            <a:off x="4324350" y="4467225"/>
            <a:ext cx="481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…with built in Survey Design Factors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3200" b="1">
                <a:solidFill>
                  <a:srgbClr val="FF0000"/>
                </a:solidFill>
              </a:rPr>
              <a:t>     One Last Resource</a:t>
            </a:r>
          </a:p>
        </p:txBody>
      </p:sp>
      <p:sp>
        <p:nvSpPr>
          <p:cNvPr id="47107" name="Rectangle 5"/>
          <p:cNvSpPr>
            <a:spLocks noChangeArrowheads="1"/>
          </p:cNvSpPr>
          <p:nvPr/>
        </p:nvSpPr>
        <p:spPr bwMode="auto">
          <a:xfrm>
            <a:off x="457200" y="3055938"/>
            <a:ext cx="4953000" cy="830262"/>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hlinkClick r:id="rId2"/>
              </a:rPr>
              <a:t>http://onlinepubs.trb.org/onlinepubs/nchrp/nchrp_rpt_588.pdf</a:t>
            </a:r>
            <a:endParaRPr lang="en-US" altLang="en-US" sz="2400" b="1" i="1"/>
          </a:p>
        </p:txBody>
      </p:sp>
      <p:sp>
        <p:nvSpPr>
          <p:cNvPr id="4710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72AF56-6384-4CAA-BF16-339AE220743A}" type="slidenum">
              <a:rPr lang="en-US" altLang="en-US" smtClean="0"/>
              <a:pPr/>
              <a:t>37</a:t>
            </a:fld>
            <a:endParaRPr lang="en-US" altLang="en-US" smtClean="0"/>
          </a:p>
        </p:txBody>
      </p:sp>
      <p:sp>
        <p:nvSpPr>
          <p:cNvPr id="47109" name="Rectangle 2"/>
          <p:cNvSpPr>
            <a:spLocks noChangeArrowheads="1"/>
          </p:cNvSpPr>
          <p:nvPr/>
        </p:nvSpPr>
        <p:spPr bwMode="auto">
          <a:xfrm>
            <a:off x="990600" y="5130800"/>
            <a:ext cx="7620000" cy="584200"/>
          </a:xfrm>
          <a:prstGeom prst="rect">
            <a:avLst/>
          </a:prstGeom>
          <a:solidFill>
            <a:schemeClr val="bg1"/>
          </a:solidFill>
          <a:ln w="31750">
            <a:solidFill>
              <a:srgbClr val="0000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Census Transportation Data Use and Application Field Guide (</a:t>
            </a:r>
            <a:r>
              <a:rPr lang="en-US" altLang="en-US" sz="1600" b="1" i="1"/>
              <a:t>Coming soon)</a:t>
            </a:r>
          </a:p>
          <a:p>
            <a:pPr eaLnBrk="1" hangingPunct="1"/>
            <a:r>
              <a:rPr lang="en-US" altLang="en-US" sz="1600" b="1"/>
              <a:t>NCHRP Project 8-123,  under contract June 2019</a:t>
            </a:r>
          </a:p>
        </p:txBody>
      </p:sp>
      <p:pic>
        <p:nvPicPr>
          <p:cNvPr id="471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1660525"/>
            <a:ext cx="2557462"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Rectangle 1"/>
          <p:cNvSpPr>
            <a:spLocks noChangeArrowheads="1"/>
          </p:cNvSpPr>
          <p:nvPr/>
        </p:nvSpPr>
        <p:spPr bwMode="auto">
          <a:xfrm>
            <a:off x="381000" y="1858963"/>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 Guidebook for Using American Community Survey Data for Transportation Planning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70038"/>
            <a:ext cx="6305550" cy="2735262"/>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 Box 4"/>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3200" b="1">
                <a:solidFill>
                  <a:srgbClr val="FF0000"/>
                </a:solidFill>
              </a:rPr>
              <a:t>     Understanding the MOE</a:t>
            </a:r>
          </a:p>
        </p:txBody>
      </p:sp>
      <p:sp>
        <p:nvSpPr>
          <p:cNvPr id="48132" name="Text Box 9"/>
          <p:cNvSpPr txBox="1">
            <a:spLocks noChangeArrowheads="1"/>
          </p:cNvSpPr>
          <p:nvPr/>
        </p:nvSpPr>
        <p:spPr bwMode="auto">
          <a:xfrm>
            <a:off x="228600" y="4306888"/>
            <a:ext cx="4529138" cy="15605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We know the number of workers has changed. But when considering the MOEs what is the range of that change?</a:t>
            </a:r>
          </a:p>
          <a:p>
            <a:pPr eaLnBrk="1" hangingPunct="1">
              <a:spcBef>
                <a:spcPct val="15000"/>
              </a:spcBef>
            </a:pPr>
            <a:r>
              <a:rPr lang="en-US" altLang="en-US" b="1"/>
              <a:t>   </a:t>
            </a:r>
            <a:r>
              <a:rPr lang="en-US" altLang="en-US" b="1">
                <a:solidFill>
                  <a:srgbClr val="0000FF"/>
                </a:solidFill>
              </a:rPr>
              <a:t>A.</a:t>
            </a:r>
            <a:r>
              <a:rPr lang="en-US" altLang="en-US" b="1"/>
              <a:t> 4,975	      </a:t>
            </a:r>
            <a:r>
              <a:rPr lang="en-US" altLang="en-US" b="1">
                <a:solidFill>
                  <a:srgbClr val="0000FF"/>
                </a:solidFill>
              </a:rPr>
              <a:t>C.</a:t>
            </a:r>
            <a:r>
              <a:rPr lang="en-US" altLang="en-US" b="1"/>
              <a:t> 3,234 to 6,716</a:t>
            </a:r>
          </a:p>
          <a:p>
            <a:pPr eaLnBrk="1" hangingPunct="1">
              <a:spcBef>
                <a:spcPct val="15000"/>
              </a:spcBef>
            </a:pPr>
            <a:r>
              <a:rPr lang="en-US" altLang="en-US" b="1"/>
              <a:t>   </a:t>
            </a:r>
            <a:r>
              <a:rPr lang="en-US" altLang="en-US" b="1">
                <a:solidFill>
                  <a:srgbClr val="0000FF"/>
                </a:solidFill>
              </a:rPr>
              <a:t>B.</a:t>
            </a:r>
            <a:r>
              <a:rPr lang="en-US" altLang="en-US" b="1"/>
              <a:t> 5,122 to 4,828    </a:t>
            </a:r>
            <a:r>
              <a:rPr lang="en-US" altLang="en-US" b="1">
                <a:solidFill>
                  <a:srgbClr val="0000FF"/>
                </a:solidFill>
              </a:rPr>
              <a:t>D.</a:t>
            </a:r>
            <a:r>
              <a:rPr lang="en-US" altLang="en-US" b="1"/>
              <a:t> 3,482</a:t>
            </a:r>
          </a:p>
        </p:txBody>
      </p:sp>
      <p:sp>
        <p:nvSpPr>
          <p:cNvPr id="4813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9534B1-7B94-4233-B593-72A721E442BD}" type="slidenum">
              <a:rPr lang="en-US" altLang="en-US" smtClean="0"/>
              <a:pPr/>
              <a:t>38</a:t>
            </a:fld>
            <a:endParaRPr lang="en-US" altLang="en-US" smtClean="0"/>
          </a:p>
        </p:txBody>
      </p:sp>
      <p:pic>
        <p:nvPicPr>
          <p:cNvPr id="48134" name="Picture 10"/>
          <p:cNvPicPr>
            <a:picLocks noChangeAspect="1" noChangeArrowheads="1"/>
          </p:cNvPicPr>
          <p:nvPr/>
        </p:nvPicPr>
        <p:blipFill>
          <a:blip r:embed="rId4">
            <a:extLst>
              <a:ext uri="{28A0092B-C50C-407E-A947-70E740481C1C}">
                <a14:useLocalDpi xmlns:a14="http://schemas.microsoft.com/office/drawing/2010/main" val="0"/>
              </a:ext>
            </a:extLst>
          </a:blip>
          <a:srcRect l="6709" t="5276" r="10345" b="8681"/>
          <a:stretch>
            <a:fillRect/>
          </a:stretch>
        </p:blipFill>
        <p:spPr bwMode="auto">
          <a:xfrm>
            <a:off x="4800600" y="3810000"/>
            <a:ext cx="4324350" cy="1831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808BA0-956B-429F-91EC-07A5D807EFDF}" type="slidenum">
              <a:rPr lang="en-US" altLang="en-US" smtClean="0"/>
              <a:pPr/>
              <a:t>39</a:t>
            </a:fld>
            <a:endParaRPr lang="en-US" altLang="en-US" smtClean="0"/>
          </a:p>
        </p:txBody>
      </p:sp>
      <p:sp>
        <p:nvSpPr>
          <p:cNvPr id="50179" name="Text Box 4"/>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3200" b="1">
                <a:solidFill>
                  <a:srgbClr val="FF0000"/>
                </a:solidFill>
              </a:rPr>
              <a:t>     A Different View of Undertanding MOEs </a:t>
            </a:r>
          </a:p>
        </p:txBody>
      </p:sp>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6781800" cy="3881438"/>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46388"/>
            <a:ext cx="3717925"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0" y="893763"/>
            <a:ext cx="88344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What is the CTPP?</a:t>
            </a:r>
          </a:p>
        </p:txBody>
      </p:sp>
      <p:sp>
        <p:nvSpPr>
          <p:cNvPr id="717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5F3029-18BB-44D7-AE18-73CA9C91A2C3}" type="slidenum">
              <a:rPr lang="en-US" altLang="en-US" smtClean="0"/>
              <a:pPr/>
              <a:t>4</a:t>
            </a:fld>
            <a:endParaRPr lang="en-US" altLang="en-US" smtClean="0"/>
          </a:p>
        </p:txBody>
      </p:sp>
      <p:sp>
        <p:nvSpPr>
          <p:cNvPr id="7172" name="Rectangle 1"/>
          <p:cNvSpPr>
            <a:spLocks noChangeArrowheads="1"/>
          </p:cNvSpPr>
          <p:nvPr/>
        </p:nvSpPr>
        <p:spPr bwMode="auto">
          <a:xfrm>
            <a:off x="193675" y="1470025"/>
            <a:ext cx="8813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0000"/>
              </a:buClr>
            </a:pPr>
            <a:r>
              <a:rPr lang="en-US" altLang="en-US" sz="2800" b="1">
                <a:cs typeface="Arial" panose="020B0604020202020204" pitchFamily="34" charset="0"/>
              </a:rPr>
              <a:t>AASHTO sponsored Technical Services Program funded by member State Transportation agencies</a:t>
            </a:r>
          </a:p>
          <a:p>
            <a:pPr eaLnBrk="1" hangingPunct="1">
              <a:buClr>
                <a:srgbClr val="FF0000"/>
              </a:buClr>
            </a:pPr>
            <a:endParaRPr lang="en-US" altLang="en-US" sz="2800" b="1">
              <a:solidFill>
                <a:srgbClr val="0000FF"/>
              </a:solidFill>
              <a:cs typeface="Arial" panose="020B0604020202020204" pitchFamily="34" charset="0"/>
            </a:endParaRPr>
          </a:p>
          <a:p>
            <a:pPr eaLnBrk="1" hangingPunct="1">
              <a:buClr>
                <a:srgbClr val="FF0000"/>
              </a:buClr>
            </a:pPr>
            <a:r>
              <a:rPr lang="en-US" altLang="en-US" sz="2800" b="1">
                <a:solidFill>
                  <a:srgbClr val="0000FF"/>
                </a:solidFill>
                <a:cs typeface="Arial" panose="020B0604020202020204" pitchFamily="34" charset="0"/>
              </a:rPr>
              <a:t>Operates with support from FHWA, OST-R (BTS), FTA, Census Bureau, MPOs and TRB</a:t>
            </a:r>
          </a:p>
          <a:p>
            <a:pPr eaLnBrk="1" hangingPunct="1">
              <a:buClr>
                <a:srgbClr val="FF0000"/>
              </a:buClr>
            </a:pPr>
            <a:endParaRPr lang="en-US" altLang="en-US" sz="2800" b="1">
              <a:cs typeface="Arial" panose="020B0604020202020204" pitchFamily="34" charset="0"/>
            </a:endParaRPr>
          </a:p>
          <a:p>
            <a:pPr eaLnBrk="1" hangingPunct="1">
              <a:buClr>
                <a:srgbClr val="FF0000"/>
              </a:buClr>
            </a:pPr>
            <a:r>
              <a:rPr lang="en-US" altLang="en-US" sz="2800" b="1">
                <a:cs typeface="Arial" panose="020B0604020202020204" pitchFamily="34" charset="0"/>
              </a:rPr>
              <a:t>The CTPP Program includes:</a:t>
            </a:r>
          </a:p>
          <a:p>
            <a:pPr eaLnBrk="1" hangingPunct="1">
              <a:buClr>
                <a:srgbClr val="FF0000"/>
              </a:buClr>
            </a:pPr>
            <a:r>
              <a:rPr lang="en-US" altLang="en-US" sz="2400" b="1">
                <a:cs typeface="Arial" panose="020B0604020202020204" pitchFamily="34" charset="0"/>
              </a:rPr>
              <a:t>   Data Products</a:t>
            </a:r>
          </a:p>
          <a:p>
            <a:pPr eaLnBrk="1" hangingPunct="1">
              <a:buClr>
                <a:srgbClr val="FF0000"/>
              </a:buClr>
            </a:pPr>
            <a:r>
              <a:rPr lang="en-US" altLang="en-US" sz="2400" b="1">
                <a:cs typeface="Arial" panose="020B0604020202020204" pitchFamily="34" charset="0"/>
              </a:rPr>
              <a:t>   Training and Technical Assistance</a:t>
            </a:r>
          </a:p>
          <a:p>
            <a:pPr eaLnBrk="1" hangingPunct="1">
              <a:buClr>
                <a:srgbClr val="FF0000"/>
              </a:buClr>
            </a:pPr>
            <a:r>
              <a:rPr lang="en-US" altLang="en-US" sz="2400" b="1">
                <a:cs typeface="Arial" panose="020B0604020202020204" pitchFamily="34" charset="0"/>
              </a:rPr>
              <a:t>   Research and Outreach </a:t>
            </a:r>
          </a:p>
        </p:txBody>
      </p:sp>
      <p:sp>
        <p:nvSpPr>
          <p:cNvPr id="7173" name="Rectangle 6"/>
          <p:cNvSpPr>
            <a:spLocks noChangeArrowheads="1"/>
          </p:cNvSpPr>
          <p:nvPr/>
        </p:nvSpPr>
        <p:spPr bwMode="auto">
          <a:xfrm>
            <a:off x="5781675" y="4235450"/>
            <a:ext cx="3254375"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Clr>
                <a:srgbClr val="FF0000"/>
              </a:buClr>
            </a:pPr>
            <a:r>
              <a:rPr lang="en-US" altLang="en-US" b="1">
                <a:solidFill>
                  <a:srgbClr val="0000FF"/>
                </a:solidFill>
                <a:cs typeface="Arial" panose="020B0604020202020204" pitchFamily="34" charset="0"/>
              </a:rPr>
              <a:t>Designed </a:t>
            </a:r>
            <a:r>
              <a:rPr lang="en-US" altLang="en-US" b="1">
                <a:solidFill>
                  <a:srgbClr val="FF0000"/>
                </a:solidFill>
                <a:cs typeface="Arial" panose="020B0604020202020204" pitchFamily="34" charset="0"/>
              </a:rPr>
              <a:t>for</a:t>
            </a:r>
            <a:r>
              <a:rPr lang="en-US" altLang="en-US" b="1">
                <a:solidFill>
                  <a:srgbClr val="0000FF"/>
                </a:solidFill>
                <a:cs typeface="Arial" panose="020B0604020202020204" pitchFamily="34" charset="0"/>
              </a:rPr>
              <a:t> the</a:t>
            </a:r>
          </a:p>
          <a:p>
            <a:pPr algn="ctr" eaLnBrk="1" hangingPunct="1">
              <a:buClr>
                <a:srgbClr val="FF0000"/>
              </a:buClr>
            </a:pPr>
            <a:r>
              <a:rPr lang="en-US" altLang="en-US" b="1">
                <a:solidFill>
                  <a:srgbClr val="0000FF"/>
                </a:solidFill>
                <a:cs typeface="Arial" panose="020B0604020202020204" pitchFamily="34" charset="0"/>
              </a:rPr>
              <a:t>Transportation Community</a:t>
            </a:r>
          </a:p>
          <a:p>
            <a:pPr algn="ctr" eaLnBrk="1" hangingPunct="1">
              <a:buClr>
                <a:srgbClr val="FF0000"/>
              </a:buClr>
            </a:pPr>
            <a:r>
              <a:rPr lang="en-US" altLang="en-US" b="1">
                <a:solidFill>
                  <a:srgbClr val="FF0000"/>
                </a:solidFill>
                <a:cs typeface="Arial" panose="020B0604020202020204" pitchFamily="34" charset="0"/>
              </a:rPr>
              <a:t>by</a:t>
            </a:r>
            <a:r>
              <a:rPr lang="en-US" altLang="en-US" b="1">
                <a:solidFill>
                  <a:srgbClr val="0000FF"/>
                </a:solidFill>
                <a:cs typeface="Arial" panose="020B0604020202020204" pitchFamily="34" charset="0"/>
              </a:rPr>
              <a:t> the</a:t>
            </a:r>
          </a:p>
          <a:p>
            <a:pPr algn="ctr" eaLnBrk="1" hangingPunct="1">
              <a:buClr>
                <a:srgbClr val="FF0000"/>
              </a:buClr>
            </a:pPr>
            <a:r>
              <a:rPr lang="en-US" altLang="en-US" b="1">
                <a:solidFill>
                  <a:srgbClr val="0000FF"/>
                </a:solidFill>
                <a:cs typeface="Arial" panose="020B0604020202020204" pitchFamily="34" charset="0"/>
              </a:rPr>
              <a:t>Transportation Community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874713"/>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10000"/>
              </a:spcBef>
            </a:pPr>
            <a:r>
              <a:rPr lang="en-US" altLang="en-US" sz="2400" b="1">
                <a:solidFill>
                  <a:srgbClr val="FF0000"/>
                </a:solidFill>
              </a:rPr>
              <a:t>     More Fun With MOEs</a:t>
            </a:r>
          </a:p>
        </p:txBody>
      </p:sp>
      <p:sp>
        <p:nvSpPr>
          <p:cNvPr id="51203" name="Text Box 4"/>
          <p:cNvSpPr txBox="1">
            <a:spLocks noChangeArrowheads="1"/>
          </p:cNvSpPr>
          <p:nvPr/>
        </p:nvSpPr>
        <p:spPr bwMode="auto">
          <a:xfrm>
            <a:off x="304800" y="1981200"/>
            <a:ext cx="1109663"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Part 1 </a:t>
            </a:r>
            <a:r>
              <a:rPr lang="en-US" altLang="en-US" sz="1600" b="1">
                <a:solidFill>
                  <a:srgbClr val="FF0000"/>
                </a:solidFill>
              </a:rPr>
              <a:t>Resident data</a:t>
            </a:r>
            <a:endParaRPr lang="en-US" altLang="en-US" sz="1600" b="1"/>
          </a:p>
        </p:txBody>
      </p:sp>
      <p:sp>
        <p:nvSpPr>
          <p:cNvPr id="51204" name="Text Box 6"/>
          <p:cNvSpPr txBox="1">
            <a:spLocks noChangeArrowheads="1"/>
          </p:cNvSpPr>
          <p:nvPr/>
        </p:nvSpPr>
        <p:spPr bwMode="auto">
          <a:xfrm>
            <a:off x="152400" y="4122738"/>
            <a:ext cx="1298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t>Part 2 </a:t>
            </a:r>
            <a:r>
              <a:rPr lang="en-US" altLang="en-US" sz="1600" b="1">
                <a:solidFill>
                  <a:srgbClr val="FF0000"/>
                </a:solidFill>
              </a:rPr>
              <a:t>Workplace data</a:t>
            </a:r>
            <a:endParaRPr lang="en-US" altLang="en-US" sz="1600" b="1"/>
          </a:p>
        </p:txBody>
      </p:sp>
      <p:sp>
        <p:nvSpPr>
          <p:cNvPr id="51205" name="Text Box 7"/>
          <p:cNvSpPr txBox="1">
            <a:spLocks noChangeArrowheads="1"/>
          </p:cNvSpPr>
          <p:nvPr/>
        </p:nvSpPr>
        <p:spPr bwMode="auto">
          <a:xfrm>
            <a:off x="6781800" y="1524000"/>
            <a:ext cx="2362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Between the reference period what has the number of people </a:t>
            </a:r>
            <a:r>
              <a:rPr lang="en-US" altLang="en-US" b="1" u="sng"/>
              <a:t>who took a Bike to Work in Ashland </a:t>
            </a:r>
            <a:r>
              <a:rPr lang="en-US" altLang="en-US" b="1"/>
              <a:t>done?</a:t>
            </a:r>
          </a:p>
          <a:p>
            <a:pPr eaLnBrk="1" hangingPunct="1">
              <a:spcBef>
                <a:spcPct val="15000"/>
              </a:spcBef>
            </a:pPr>
            <a:r>
              <a:rPr lang="en-US" altLang="en-US" b="1"/>
              <a:t>     A. Gone Up?</a:t>
            </a:r>
          </a:p>
          <a:p>
            <a:pPr eaLnBrk="1" hangingPunct="1">
              <a:spcBef>
                <a:spcPct val="15000"/>
              </a:spcBef>
            </a:pPr>
            <a:r>
              <a:rPr lang="en-US" altLang="en-US" b="1"/>
              <a:t>     B. Gone Down?</a:t>
            </a:r>
          </a:p>
          <a:p>
            <a:pPr eaLnBrk="1" hangingPunct="1">
              <a:spcBef>
                <a:spcPct val="15000"/>
              </a:spcBef>
            </a:pPr>
            <a:r>
              <a:rPr lang="en-US" altLang="en-US" b="1"/>
              <a:t>     C. No significant    	Change</a:t>
            </a:r>
          </a:p>
          <a:p>
            <a:pPr eaLnBrk="1" hangingPunct="1">
              <a:spcBef>
                <a:spcPct val="15000"/>
              </a:spcBef>
            </a:pPr>
            <a:endParaRPr lang="en-US" altLang="en-US" sz="1400" b="1"/>
          </a:p>
          <a:p>
            <a:pPr eaLnBrk="1" hangingPunct="1">
              <a:spcBef>
                <a:spcPct val="15000"/>
              </a:spcBef>
            </a:pPr>
            <a:r>
              <a:rPr lang="en-US" altLang="en-US" b="1">
                <a:solidFill>
                  <a:srgbClr val="0000FF"/>
                </a:solidFill>
              </a:rPr>
              <a:t>Which Table would you use and why?</a:t>
            </a:r>
          </a:p>
        </p:txBody>
      </p:sp>
      <p:sp>
        <p:nvSpPr>
          <p:cNvPr id="5120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A692A0-8F8D-43FE-94EA-4EE85C53838B}" type="slidenum">
              <a:rPr lang="en-US" altLang="en-US" smtClean="0"/>
              <a:pPr/>
              <a:t>40</a:t>
            </a:fld>
            <a:endParaRPr lang="en-US" altLang="en-US" smtClean="0"/>
          </a:p>
        </p:txBody>
      </p:sp>
      <p:pic>
        <p:nvPicPr>
          <p:cNvPr id="512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191125" cy="2225675"/>
          </a:xfrm>
          <a:prstGeom prst="rect">
            <a:avLst/>
          </a:prstGeom>
          <a:solidFill>
            <a:schemeClr val="bg1"/>
          </a:solidFill>
          <a:ln w="31750">
            <a:solidFill>
              <a:srgbClr val="0000FF"/>
            </a:solidFill>
            <a:miter lim="800000"/>
            <a:headEnd/>
            <a:tailEnd/>
          </a:ln>
        </p:spPr>
      </p:pic>
      <p:pic>
        <p:nvPicPr>
          <p:cNvPr id="5120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657600"/>
            <a:ext cx="5191125" cy="2225675"/>
          </a:xfrm>
          <a:prstGeom prst="rect">
            <a:avLst/>
          </a:prstGeom>
          <a:solidFill>
            <a:schemeClr val="bg1"/>
          </a:solidFill>
          <a:ln w="31750">
            <a:solidFill>
              <a:srgbClr val="0000FF"/>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775" y="1816100"/>
            <a:ext cx="13716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Rectangle 2"/>
          <p:cNvSpPr>
            <a:spLocks noChangeArrowheads="1"/>
          </p:cNvSpPr>
          <p:nvPr/>
        </p:nvSpPr>
        <p:spPr bwMode="auto">
          <a:xfrm>
            <a:off x="0" y="9144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Moving from ACS to CTPP</a:t>
            </a:r>
          </a:p>
        </p:txBody>
      </p:sp>
      <p:sp>
        <p:nvSpPr>
          <p:cNvPr id="53252" name="Text Box 4"/>
          <p:cNvSpPr txBox="1">
            <a:spLocks noChangeArrowheads="1"/>
          </p:cNvSpPr>
          <p:nvPr/>
        </p:nvSpPr>
        <p:spPr bwMode="auto">
          <a:xfrm>
            <a:off x="495300" y="1714500"/>
            <a:ext cx="449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Data issues with ACS that spill into CTPP</a:t>
            </a:r>
          </a:p>
        </p:txBody>
      </p:sp>
      <p:sp>
        <p:nvSpPr>
          <p:cNvPr id="53253" name="Text Box 6"/>
          <p:cNvSpPr txBox="1">
            <a:spLocks noChangeArrowheads="1"/>
          </p:cNvSpPr>
          <p:nvPr/>
        </p:nvSpPr>
        <p:spPr bwMode="auto">
          <a:xfrm>
            <a:off x="838200" y="2717800"/>
            <a:ext cx="5029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000" b="1">
                <a:solidFill>
                  <a:srgbClr val="0000FF"/>
                </a:solidFill>
              </a:rPr>
              <a:t>Collapsing</a:t>
            </a:r>
          </a:p>
          <a:p>
            <a:pPr eaLnBrk="1" hangingPunct="1">
              <a:buFontTx/>
              <a:buAutoNum type="arabicPeriod"/>
            </a:pPr>
            <a:r>
              <a:rPr lang="en-US" altLang="en-US" sz="2000" b="1">
                <a:solidFill>
                  <a:srgbClr val="0000FF"/>
                </a:solidFill>
              </a:rPr>
              <a:t>Light Rail Conundrum</a:t>
            </a:r>
          </a:p>
          <a:p>
            <a:pPr eaLnBrk="1" hangingPunct="1">
              <a:buFontTx/>
              <a:buAutoNum type="arabicPeriod"/>
            </a:pPr>
            <a:r>
              <a:rPr lang="en-US" altLang="en-US" sz="2000" b="1">
                <a:solidFill>
                  <a:srgbClr val="0000FF"/>
                </a:solidFill>
              </a:rPr>
              <a:t>Questionnaire Content Program</a:t>
            </a:r>
          </a:p>
          <a:p>
            <a:pPr eaLnBrk="1" hangingPunct="1">
              <a:buFontTx/>
              <a:buAutoNum type="arabicPeriod"/>
            </a:pPr>
            <a:r>
              <a:rPr lang="en-US" altLang="en-US" sz="2000" b="1">
                <a:solidFill>
                  <a:srgbClr val="0000FF"/>
                </a:solidFill>
              </a:rPr>
              <a:t>Population Totals</a:t>
            </a:r>
          </a:p>
          <a:p>
            <a:pPr eaLnBrk="1" hangingPunct="1">
              <a:buFontTx/>
              <a:buAutoNum type="arabicPeriod"/>
            </a:pPr>
            <a:endParaRPr lang="en-US" altLang="en-US" sz="2000" b="1" u="sng">
              <a:solidFill>
                <a:srgbClr val="0000FF"/>
              </a:solidFill>
              <a:latin typeface="Informal Roman" panose="030604020304060B0204" pitchFamily="66" charset="0"/>
            </a:endParaRPr>
          </a:p>
        </p:txBody>
      </p:sp>
      <p:sp>
        <p:nvSpPr>
          <p:cNvPr id="532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A5B244-7246-42E0-A7D8-3565E61B732F}" type="slidenum">
              <a:rPr lang="en-US" altLang="en-US" smtClean="0"/>
              <a:pPr/>
              <a:t>41</a:t>
            </a:fld>
            <a:endParaRPr lang="en-US" altLang="en-US" smtClean="0"/>
          </a:p>
        </p:txBody>
      </p:sp>
      <p:sp>
        <p:nvSpPr>
          <p:cNvPr id="7" name="Oval Callout 6"/>
          <p:cNvSpPr/>
          <p:nvPr/>
        </p:nvSpPr>
        <p:spPr>
          <a:xfrm>
            <a:off x="6705600" y="1206500"/>
            <a:ext cx="2286000" cy="1460500"/>
          </a:xfrm>
          <a:prstGeom prst="wedgeEllipseCallout">
            <a:avLst>
              <a:gd name="adj1" fmla="val -90357"/>
              <a:gd name="adj2" fmla="val 90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Did you know mode of transportation to work was first asked in 1960?</a:t>
            </a:r>
            <a:endParaRPr lang="en-US" sz="1400" dirty="0"/>
          </a:p>
        </p:txBody>
      </p:sp>
      <p:sp>
        <p:nvSpPr>
          <p:cNvPr id="28680" name="Rectangle 1"/>
          <p:cNvSpPr>
            <a:spLocks noChangeArrowheads="1"/>
          </p:cNvSpPr>
          <p:nvPr/>
        </p:nvSpPr>
        <p:spPr bwMode="auto">
          <a:xfrm>
            <a:off x="6172200" y="3886200"/>
            <a:ext cx="2857500" cy="193833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en-US" altLang="en-US" sz="1200" b="1" dirty="0"/>
              <a:t>P29--How did he get to work last week?</a:t>
            </a:r>
          </a:p>
          <a:p>
            <a:pPr eaLnBrk="1" hangingPunct="1">
              <a:defRPr/>
            </a:pPr>
            <a:r>
              <a:rPr lang="en-US" altLang="en-US" sz="1200" b="1" dirty="0"/>
              <a:t>    Railroad</a:t>
            </a:r>
          </a:p>
          <a:p>
            <a:pPr eaLnBrk="1" hangingPunct="1">
              <a:defRPr/>
            </a:pPr>
            <a:r>
              <a:rPr lang="en-US" altLang="en-US" sz="1200" b="1" dirty="0"/>
              <a:t>    Subway or elevated train</a:t>
            </a:r>
          </a:p>
          <a:p>
            <a:pPr eaLnBrk="1" hangingPunct="1">
              <a:defRPr/>
            </a:pPr>
            <a:r>
              <a:rPr lang="en-US" altLang="en-US" sz="1200" b="1" dirty="0"/>
              <a:t>    Bus or streetcar</a:t>
            </a:r>
          </a:p>
          <a:p>
            <a:pPr eaLnBrk="1" hangingPunct="1">
              <a:defRPr/>
            </a:pPr>
            <a:r>
              <a:rPr lang="en-US" altLang="en-US" sz="1200" b="1" dirty="0"/>
              <a:t>    Taxicab</a:t>
            </a:r>
          </a:p>
          <a:p>
            <a:pPr eaLnBrk="1" hangingPunct="1">
              <a:defRPr/>
            </a:pPr>
            <a:r>
              <a:rPr lang="en-US" altLang="en-US" sz="1200" b="1" dirty="0"/>
              <a:t>    Private auto or carpool</a:t>
            </a:r>
          </a:p>
          <a:p>
            <a:pPr eaLnBrk="1" hangingPunct="1">
              <a:defRPr/>
            </a:pPr>
            <a:r>
              <a:rPr lang="en-US" altLang="en-US" sz="1200" b="1" dirty="0"/>
              <a:t>    Walk only</a:t>
            </a:r>
          </a:p>
          <a:p>
            <a:pPr eaLnBrk="1" hangingPunct="1">
              <a:defRPr/>
            </a:pPr>
            <a:r>
              <a:rPr lang="en-US" altLang="en-US" sz="1200" b="1" dirty="0"/>
              <a:t>    Worked at home</a:t>
            </a:r>
          </a:p>
          <a:p>
            <a:pPr eaLnBrk="1" hangingPunct="1">
              <a:defRPr/>
            </a:pPr>
            <a:r>
              <a:rPr lang="en-US" altLang="en-US" sz="1200" b="1" dirty="0"/>
              <a:t>    Other </a:t>
            </a:r>
            <a:r>
              <a:rPr lang="en-US" altLang="en-US" sz="1050" b="1" i="1" dirty="0"/>
              <a:t>(write in)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04800" y="9144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Collapsing, Where It All Began </a:t>
            </a:r>
          </a:p>
        </p:txBody>
      </p:sp>
      <p:sp>
        <p:nvSpPr>
          <p:cNvPr id="5427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4F1C3C-25B1-40CA-A86A-2547D94FB16B}" type="slidenum">
              <a:rPr lang="en-US" altLang="en-US" smtClean="0"/>
              <a:pPr/>
              <a:t>42</a:t>
            </a:fld>
            <a:endParaRPr lang="en-US" altLang="en-US" smtClean="0"/>
          </a:p>
        </p:txBody>
      </p:sp>
      <p:sp>
        <p:nvSpPr>
          <p:cNvPr id="54276" name="Rectangle 1"/>
          <p:cNvSpPr>
            <a:spLocks noChangeArrowheads="1"/>
          </p:cNvSpPr>
          <p:nvPr/>
        </p:nvSpPr>
        <p:spPr bwMode="auto">
          <a:xfrm>
            <a:off x="838200" y="5314950"/>
            <a:ext cx="7467600" cy="584200"/>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hlinkClick r:id="rId3"/>
              </a:rPr>
              <a:t>http://www2.census.gov/programs-surveys/acs/tech_docs/data_suppression/ACSO_Data_Suppression.pdf</a:t>
            </a:r>
            <a:endParaRPr lang="en-US" altLang="en-US" sz="1600" b="1" i="1"/>
          </a:p>
        </p:txBody>
      </p:sp>
      <p:sp>
        <p:nvSpPr>
          <p:cNvPr id="54277" name="TextBox 1"/>
          <p:cNvSpPr txBox="1">
            <a:spLocks noChangeArrowheads="1"/>
          </p:cNvSpPr>
          <p:nvPr/>
        </p:nvSpPr>
        <p:spPr bwMode="auto">
          <a:xfrm>
            <a:off x="457200" y="1905000"/>
            <a:ext cx="2819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ACS introduced collapsing for statistical quality</a:t>
            </a:r>
          </a:p>
          <a:p>
            <a:pPr eaLnBrk="1" hangingPunct="1"/>
            <a:endParaRPr lang="en-US" altLang="en-US" sz="2400"/>
          </a:p>
          <a:p>
            <a:pPr eaLnBrk="1" hangingPunct="1"/>
            <a:r>
              <a:rPr lang="en-US" altLang="en-US" sz="2400" b="1"/>
              <a:t>CTPP introduced collapsing for disclosure proofing reasons</a:t>
            </a:r>
          </a:p>
        </p:txBody>
      </p:sp>
      <p:pic>
        <p:nvPicPr>
          <p:cNvPr id="542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749425"/>
            <a:ext cx="4891088"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Collapses for 2012 to 2016 CTPP </a:t>
            </a:r>
          </a:p>
        </p:txBody>
      </p:sp>
      <p:sp>
        <p:nvSpPr>
          <p:cNvPr id="5632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83B71C-09F1-4986-8332-694BCD2FD0D0}" type="slidenum">
              <a:rPr lang="en-US" altLang="en-US" smtClean="0"/>
              <a:pPr/>
              <a:t>43</a:t>
            </a:fld>
            <a:endParaRPr lang="en-US" altLang="en-US" smtClean="0"/>
          </a:p>
        </p:txBody>
      </p:sp>
      <p:sp>
        <p:nvSpPr>
          <p:cNvPr id="56324" name="TextBox 1"/>
          <p:cNvSpPr txBox="1">
            <a:spLocks noChangeArrowheads="1"/>
          </p:cNvSpPr>
          <p:nvPr/>
        </p:nvSpPr>
        <p:spPr bwMode="auto">
          <a:xfrm>
            <a:off x="6510338" y="4876800"/>
            <a:ext cx="2667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You can also collapse geography</a:t>
            </a:r>
            <a:endParaRPr lang="en-US" altLang="en-US" sz="2400" i="1"/>
          </a:p>
        </p:txBody>
      </p:sp>
      <p:sp>
        <p:nvSpPr>
          <p:cNvPr id="3" name="TextBox 2"/>
          <p:cNvSpPr txBox="1"/>
          <p:nvPr/>
        </p:nvSpPr>
        <p:spPr>
          <a:xfrm>
            <a:off x="6248400" y="1778000"/>
            <a:ext cx="2514600" cy="2922588"/>
          </a:xfrm>
          <a:prstGeom prst="rect">
            <a:avLst/>
          </a:prstGeom>
          <a:noFill/>
        </p:spPr>
        <p:txBody>
          <a:bodyPr>
            <a:spAutoFit/>
          </a:bodyPr>
          <a:lstStyle/>
          <a:p>
            <a:pPr algn="ctr">
              <a:defRPr/>
            </a:pPr>
            <a:r>
              <a:rPr lang="en-US" sz="2000" b="1" dirty="0">
                <a:solidFill>
                  <a:srgbClr val="0000FF"/>
                </a:solidFill>
                <a:latin typeface="Arial" charset="0"/>
              </a:rPr>
              <a:t>Other Collapsed Variables</a:t>
            </a:r>
          </a:p>
          <a:p>
            <a:pPr marL="285750" indent="-285750">
              <a:buClr>
                <a:srgbClr val="0000FF"/>
              </a:buClr>
              <a:buSzPct val="120000"/>
              <a:buFont typeface="Arial" panose="020B0604020202020204" pitchFamily="34" charset="0"/>
              <a:buChar char="•"/>
              <a:defRPr/>
            </a:pPr>
            <a:r>
              <a:rPr lang="en-US" b="1" dirty="0">
                <a:latin typeface="Arial" charset="0"/>
              </a:rPr>
              <a:t>Age</a:t>
            </a:r>
          </a:p>
          <a:p>
            <a:pPr marL="285750" indent="-285750">
              <a:buClr>
                <a:srgbClr val="0000FF"/>
              </a:buClr>
              <a:buSzPct val="120000"/>
              <a:buFont typeface="Arial" panose="020B0604020202020204" pitchFamily="34" charset="0"/>
              <a:buChar char="•"/>
              <a:defRPr/>
            </a:pPr>
            <a:r>
              <a:rPr lang="en-US" b="1" dirty="0">
                <a:latin typeface="Arial" charset="0"/>
              </a:rPr>
              <a:t>HH Income</a:t>
            </a:r>
          </a:p>
          <a:p>
            <a:pPr marL="285750" indent="-285750">
              <a:buClr>
                <a:srgbClr val="0000FF"/>
              </a:buClr>
              <a:buSzPct val="120000"/>
              <a:buFont typeface="Arial" panose="020B0604020202020204" pitchFamily="34" charset="0"/>
              <a:buChar char="•"/>
              <a:defRPr/>
            </a:pPr>
            <a:r>
              <a:rPr lang="en-US" b="1" dirty="0">
                <a:latin typeface="Arial" charset="0"/>
              </a:rPr>
              <a:t>Industry</a:t>
            </a:r>
          </a:p>
          <a:p>
            <a:pPr marL="285750" indent="-285750">
              <a:buClr>
                <a:srgbClr val="0000FF"/>
              </a:buClr>
              <a:buSzPct val="120000"/>
              <a:buFont typeface="Arial" panose="020B0604020202020204" pitchFamily="34" charset="0"/>
              <a:buChar char="•"/>
              <a:defRPr/>
            </a:pPr>
            <a:r>
              <a:rPr lang="en-US" b="1" dirty="0">
                <a:latin typeface="Arial" charset="0"/>
              </a:rPr>
              <a:t>Time Leaving</a:t>
            </a:r>
          </a:p>
          <a:p>
            <a:pPr marL="285750" indent="-285750">
              <a:buClr>
                <a:srgbClr val="0000FF"/>
              </a:buClr>
              <a:buSzPct val="120000"/>
              <a:buFont typeface="Arial" panose="020B0604020202020204" pitchFamily="34" charset="0"/>
              <a:buChar char="•"/>
              <a:defRPr/>
            </a:pPr>
            <a:r>
              <a:rPr lang="en-US" b="1" dirty="0">
                <a:latin typeface="Arial" charset="0"/>
              </a:rPr>
              <a:t>Time Arriving</a:t>
            </a:r>
          </a:p>
          <a:p>
            <a:pPr marL="285750" indent="-285750">
              <a:buClr>
                <a:srgbClr val="0000FF"/>
              </a:buClr>
              <a:buSzPct val="120000"/>
              <a:buFont typeface="Arial" panose="020B0604020202020204" pitchFamily="34" charset="0"/>
              <a:buChar char="•"/>
              <a:defRPr/>
            </a:pPr>
            <a:r>
              <a:rPr lang="en-US" b="1" dirty="0">
                <a:latin typeface="Arial" charset="0"/>
              </a:rPr>
              <a:t>Units in Structure</a:t>
            </a:r>
          </a:p>
          <a:p>
            <a:pPr marL="285750" indent="-285750">
              <a:buClr>
                <a:srgbClr val="0000FF"/>
              </a:buClr>
              <a:buSzPct val="120000"/>
              <a:buFont typeface="Arial" panose="020B0604020202020204" pitchFamily="34" charset="0"/>
              <a:buChar char="•"/>
              <a:defRPr/>
            </a:pPr>
            <a:r>
              <a:rPr lang="en-US" b="1" dirty="0">
                <a:latin typeface="Arial" charset="0"/>
              </a:rPr>
              <a:t>Vehicles Available</a:t>
            </a:r>
          </a:p>
          <a:p>
            <a:pPr marL="285750" indent="-285750">
              <a:buClr>
                <a:srgbClr val="0000FF"/>
              </a:buClr>
              <a:buSzPct val="120000"/>
              <a:buFont typeface="Arial" panose="020B0604020202020204" pitchFamily="34" charset="0"/>
              <a:buChar char="•"/>
              <a:defRPr/>
            </a:pPr>
            <a:r>
              <a:rPr lang="en-US" b="1" dirty="0">
                <a:latin typeface="Arial" charset="0"/>
              </a:rPr>
              <a:t># Workers in HH</a:t>
            </a:r>
            <a:endParaRPr lang="en-US" dirty="0">
              <a:latin typeface="Arial" charset="0"/>
            </a:endParaRPr>
          </a:p>
        </p:txBody>
      </p:sp>
      <p:pic>
        <p:nvPicPr>
          <p:cNvPr id="5632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5125"/>
            <a:ext cx="4625975" cy="3851275"/>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8"/>
          <p:cNvSpPr txBox="1">
            <a:spLocks noChangeArrowheads="1"/>
          </p:cNvSpPr>
          <p:nvPr/>
        </p:nvSpPr>
        <p:spPr bwMode="auto">
          <a:xfrm>
            <a:off x="0" y="914400"/>
            <a:ext cx="868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Collapsed Example</a:t>
            </a:r>
          </a:p>
        </p:txBody>
      </p:sp>
      <p:sp>
        <p:nvSpPr>
          <p:cNvPr id="57347" name="TextBox 4"/>
          <p:cNvSpPr txBox="1">
            <a:spLocks noChangeArrowheads="1"/>
          </p:cNvSpPr>
          <p:nvPr/>
        </p:nvSpPr>
        <p:spPr bwMode="auto">
          <a:xfrm>
            <a:off x="762000" y="1905000"/>
            <a:ext cx="266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What do you notice about the Table?</a:t>
            </a:r>
          </a:p>
        </p:txBody>
      </p:sp>
      <p:sp>
        <p:nvSpPr>
          <p:cNvPr id="5734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D29B4C-1C77-4164-B890-5C72544674EB}" type="slidenum">
              <a:rPr lang="en-US" altLang="en-US" smtClean="0"/>
              <a:pPr/>
              <a:t>44</a:t>
            </a:fld>
            <a:endParaRPr lang="en-US" altLang="en-US" smtClean="0"/>
          </a:p>
        </p:txBody>
      </p:sp>
      <p:pic>
        <p:nvPicPr>
          <p:cNvPr id="573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4619625" cy="492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TextBox 4"/>
          <p:cNvSpPr txBox="1">
            <a:spLocks noChangeArrowheads="1"/>
          </p:cNvSpPr>
          <p:nvPr/>
        </p:nvSpPr>
        <p:spPr bwMode="auto">
          <a:xfrm>
            <a:off x="457200" y="3733800"/>
            <a:ext cx="350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You can collapse variables or geography to improve the quality and reliability of your data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586FD0-28D7-477B-8380-C2BE7FE10E54}" type="slidenum">
              <a:rPr lang="en-US" altLang="en-US" smtClean="0"/>
              <a:pPr/>
              <a:t>45</a:t>
            </a:fld>
            <a:endParaRPr lang="en-US" altLang="en-US" smtClean="0"/>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42259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344988" cy="3422650"/>
          </a:xfrm>
          <a:prstGeom prst="rect">
            <a:avLst/>
          </a:prstGeom>
          <a:noFill/>
          <a:ln w="317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59397" name="Text Box 2"/>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Old &amp; New (</a:t>
            </a:r>
            <a:r>
              <a:rPr lang="en-US" altLang="en-US" sz="3000" b="1">
                <a:solidFill>
                  <a:srgbClr val="FF0000"/>
                </a:solidFill>
              </a:rPr>
              <a:t>beginning 2019</a:t>
            </a:r>
            <a:r>
              <a:rPr lang="en-US" altLang="en-US" sz="3200" b="1">
                <a:solidFill>
                  <a:srgbClr val="FF0000"/>
                </a:solidFill>
              </a:rPr>
              <a:t>) MOT Questions</a:t>
            </a:r>
          </a:p>
        </p:txBody>
      </p:sp>
      <p:sp>
        <p:nvSpPr>
          <p:cNvPr id="59398" name="Rectangle 2"/>
          <p:cNvSpPr>
            <a:spLocks noChangeArrowheads="1"/>
          </p:cNvSpPr>
          <p:nvPr/>
        </p:nvSpPr>
        <p:spPr bwMode="auto">
          <a:xfrm>
            <a:off x="174625" y="5486400"/>
            <a:ext cx="8839200" cy="338138"/>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hlinkClick r:id="rId4"/>
              </a:rPr>
              <a:t>https://www.census.gov/programs-surveys/acs/methodology/questionnaire-archive.html</a:t>
            </a:r>
            <a:endParaRPr lang="en-US" altLang="en-US" sz="1600" b="1" i="1"/>
          </a:p>
        </p:txBody>
      </p:sp>
      <p:graphicFrame>
        <p:nvGraphicFramePr>
          <p:cNvPr id="7" name="Table 6"/>
          <p:cNvGraphicFramePr>
            <a:graphicFrameLocks noGrp="1"/>
          </p:cNvGraphicFramePr>
          <p:nvPr/>
        </p:nvGraphicFramePr>
        <p:xfrm>
          <a:off x="447675" y="4648200"/>
          <a:ext cx="3819525" cy="639820"/>
        </p:xfrm>
        <a:graphic>
          <a:graphicData uri="http://schemas.openxmlformats.org/drawingml/2006/table">
            <a:tbl>
              <a:tblPr firstRow="1" bandRow="1">
                <a:tableStyleId>{5C22544A-7EE6-4342-B048-85BDC9FD1C3A}</a:tableStyleId>
              </a:tblPr>
              <a:tblGrid>
                <a:gridCol w="619438">
                  <a:extLst>
                    <a:ext uri="{9D8B030D-6E8A-4147-A177-3AD203B41FA5}">
                      <a16:colId xmlns:a16="http://schemas.microsoft.com/office/drawing/2014/main" val="20000"/>
                    </a:ext>
                  </a:extLst>
                </a:gridCol>
                <a:gridCol w="304770">
                  <a:extLst>
                    <a:ext uri="{9D8B030D-6E8A-4147-A177-3AD203B41FA5}">
                      <a16:colId xmlns:a16="http://schemas.microsoft.com/office/drawing/2014/main" val="20001"/>
                    </a:ext>
                  </a:extLst>
                </a:gridCol>
                <a:gridCol w="2895317">
                  <a:extLst>
                    <a:ext uri="{9D8B030D-6E8A-4147-A177-3AD203B41FA5}">
                      <a16:colId xmlns:a16="http://schemas.microsoft.com/office/drawing/2014/main" val="20002"/>
                    </a:ext>
                  </a:extLst>
                </a:gridCol>
              </a:tblGrid>
              <a:tr h="639763">
                <a:tc>
                  <a:txBody>
                    <a:bodyPr/>
                    <a:lstStyle/>
                    <a:p>
                      <a:pPr algn="ctr"/>
                      <a:r>
                        <a:rPr lang="en-US" sz="1800" dirty="0" smtClean="0">
                          <a:solidFill>
                            <a:schemeClr val="tx1"/>
                          </a:solidFill>
                        </a:rPr>
                        <a:t>Mode</a:t>
                      </a:r>
                      <a:endParaRPr lang="en-US" sz="1800" dirty="0">
                        <a:solidFill>
                          <a:schemeClr val="tx1"/>
                        </a:solidFill>
                      </a:endParaRPr>
                    </a:p>
                  </a:txBody>
                  <a:tcPr marL="0" marR="0" marT="45590" marB="45590" anchor="ctr">
                    <a:noFill/>
                  </a:tcPr>
                </a:tc>
                <a:tc>
                  <a:txBody>
                    <a:bodyPr/>
                    <a:lstStyle/>
                    <a:p>
                      <a:pPr algn="ctr"/>
                      <a:r>
                        <a:rPr lang="en-US" sz="2400" dirty="0" smtClean="0">
                          <a:solidFill>
                            <a:schemeClr val="tx1"/>
                          </a:solidFill>
                        </a:rPr>
                        <a:t>=</a:t>
                      </a:r>
                      <a:endParaRPr lang="en-US" sz="2400" dirty="0">
                        <a:solidFill>
                          <a:schemeClr val="tx1"/>
                        </a:solidFill>
                      </a:endParaRPr>
                    </a:p>
                  </a:txBody>
                  <a:tcPr marL="0" marR="0" marT="45590" marB="45590" anchor="ctr">
                    <a:noFill/>
                  </a:tcPr>
                </a:tc>
                <a:tc>
                  <a:txBody>
                    <a:bodyPr/>
                    <a:lstStyle/>
                    <a:p>
                      <a:pPr algn="l"/>
                      <a:r>
                        <a:rPr lang="en-US" sz="1800" dirty="0" smtClean="0">
                          <a:solidFill>
                            <a:schemeClr val="tx1"/>
                          </a:solidFill>
                        </a:rPr>
                        <a:t>Means of Transportation</a:t>
                      </a:r>
                      <a:r>
                        <a:rPr lang="en-US" sz="1800" baseline="0" dirty="0" smtClean="0">
                          <a:solidFill>
                            <a:schemeClr val="tx1"/>
                          </a:solidFill>
                        </a:rPr>
                        <a:t> (MOT) in census speak</a:t>
                      </a:r>
                      <a:endParaRPr lang="en-US" sz="1800" dirty="0">
                        <a:solidFill>
                          <a:schemeClr val="tx1"/>
                        </a:solidFill>
                      </a:endParaRPr>
                    </a:p>
                  </a:txBody>
                  <a:tcPr marL="0" marR="0" marT="45590" marB="45590" anchor="c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676FCE-E2DA-48A0-AA67-A2ACCB0D654A}" type="slidenum">
              <a:rPr lang="en-US" altLang="en-US" smtClean="0"/>
              <a:pPr/>
              <a:t>46</a:t>
            </a:fld>
            <a:endParaRPr lang="en-US" altLang="en-US" smtClean="0"/>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19250"/>
            <a:ext cx="3357563" cy="1125538"/>
          </a:xfrm>
          <a:prstGeom prst="rect">
            <a:avLst/>
          </a:prstGeom>
          <a:noFill/>
          <a:ln w="317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24013"/>
            <a:ext cx="3213100" cy="1120775"/>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0421" name="Text Box 2"/>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Question Changes and Content Tests</a:t>
            </a:r>
          </a:p>
        </p:txBody>
      </p:sp>
      <p:sp>
        <p:nvSpPr>
          <p:cNvPr id="60422" name="Rectangle 2"/>
          <p:cNvSpPr>
            <a:spLocks noChangeArrowheads="1"/>
          </p:cNvSpPr>
          <p:nvPr/>
        </p:nvSpPr>
        <p:spPr bwMode="auto">
          <a:xfrm>
            <a:off x="228600" y="5334000"/>
            <a:ext cx="8763000" cy="369888"/>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hlinkClick r:id="rId4"/>
              </a:rPr>
              <a:t>https://www.census.gov/programs-surveys/acs/methodology/content-test.html</a:t>
            </a:r>
            <a:endParaRPr lang="en-US" altLang="en-US" b="1" i="1"/>
          </a:p>
        </p:txBody>
      </p:sp>
      <p:sp>
        <p:nvSpPr>
          <p:cNvPr id="60423" name="Rectangle 3"/>
          <p:cNvSpPr>
            <a:spLocks noChangeArrowheads="1"/>
          </p:cNvSpPr>
          <p:nvPr/>
        </p:nvSpPr>
        <p:spPr bwMode="auto">
          <a:xfrm>
            <a:off x="0" y="3362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00FF"/>
                </a:solidFill>
              </a:rPr>
              <a:t>Next Content Test 2021, Changes  2024 </a:t>
            </a:r>
          </a:p>
        </p:txBody>
      </p:sp>
      <p:sp>
        <p:nvSpPr>
          <p:cNvPr id="60424" name="TextBox 4"/>
          <p:cNvSpPr txBox="1">
            <a:spLocks noChangeArrowheads="1"/>
          </p:cNvSpPr>
          <p:nvPr/>
        </p:nvSpPr>
        <p:spPr bwMode="auto">
          <a:xfrm>
            <a:off x="6248400" y="27432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2019</a:t>
            </a:r>
          </a:p>
        </p:txBody>
      </p:sp>
      <p:sp>
        <p:nvSpPr>
          <p:cNvPr id="60425" name="TextBox 9"/>
          <p:cNvSpPr txBox="1">
            <a:spLocks noChangeArrowheads="1"/>
          </p:cNvSpPr>
          <p:nvPr/>
        </p:nvSpPr>
        <p:spPr bwMode="auto">
          <a:xfrm>
            <a:off x="1752600" y="2743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2005-2019</a:t>
            </a:r>
          </a:p>
        </p:txBody>
      </p:sp>
      <p:grpSp>
        <p:nvGrpSpPr>
          <p:cNvPr id="60426" name="Group 8"/>
          <p:cNvGrpSpPr>
            <a:grpSpLocks/>
          </p:cNvGrpSpPr>
          <p:nvPr/>
        </p:nvGrpSpPr>
        <p:grpSpPr bwMode="auto">
          <a:xfrm>
            <a:off x="1447800" y="3962400"/>
            <a:ext cx="5867400" cy="461963"/>
            <a:chOff x="1447800" y="3105150"/>
            <a:chExt cx="5867399" cy="461665"/>
          </a:xfrm>
        </p:grpSpPr>
        <p:sp>
          <p:nvSpPr>
            <p:cNvPr id="60430" name="Rectangle 6"/>
            <p:cNvSpPr>
              <a:spLocks noChangeArrowheads="1"/>
            </p:cNvSpPr>
            <p:nvPr/>
          </p:nvSpPr>
          <p:spPr bwMode="auto">
            <a:xfrm>
              <a:off x="1447800" y="3105150"/>
              <a:ext cx="5867399" cy="46166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       Taxi, limo, or ride hailing services</a:t>
              </a:r>
            </a:p>
          </p:txBody>
        </p:sp>
        <p:sp>
          <p:nvSpPr>
            <p:cNvPr id="8" name="Rectangle 7"/>
            <p:cNvSpPr>
              <a:spLocks noChangeAspect="1"/>
            </p:cNvSpPr>
            <p:nvPr/>
          </p:nvSpPr>
          <p:spPr>
            <a:xfrm>
              <a:off x="1616075" y="3143225"/>
              <a:ext cx="371475" cy="369649"/>
            </a:xfrm>
            <a:prstGeom prst="rect">
              <a:avLst/>
            </a:prstGeom>
            <a:ln w="349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0427" name="Group 14"/>
          <p:cNvGrpSpPr>
            <a:grpSpLocks/>
          </p:cNvGrpSpPr>
          <p:nvPr/>
        </p:nvGrpSpPr>
        <p:grpSpPr bwMode="auto">
          <a:xfrm>
            <a:off x="1447800" y="4567238"/>
            <a:ext cx="5867400" cy="461962"/>
            <a:chOff x="1447800" y="3105150"/>
            <a:chExt cx="5867399" cy="461665"/>
          </a:xfrm>
        </p:grpSpPr>
        <p:sp>
          <p:nvSpPr>
            <p:cNvPr id="60428" name="Rectangle 15"/>
            <p:cNvSpPr>
              <a:spLocks noChangeArrowheads="1"/>
            </p:cNvSpPr>
            <p:nvPr/>
          </p:nvSpPr>
          <p:spPr bwMode="auto">
            <a:xfrm>
              <a:off x="1447800" y="3105150"/>
              <a:ext cx="5867399" cy="46166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       Taxi, ride hailing services</a:t>
              </a:r>
            </a:p>
          </p:txBody>
        </p:sp>
        <p:sp>
          <p:nvSpPr>
            <p:cNvPr id="17" name="Rectangle 16"/>
            <p:cNvSpPr>
              <a:spLocks noChangeAspect="1"/>
            </p:cNvSpPr>
            <p:nvPr/>
          </p:nvSpPr>
          <p:spPr>
            <a:xfrm>
              <a:off x="1616075" y="3143226"/>
              <a:ext cx="371475" cy="369649"/>
            </a:xfrm>
            <a:prstGeom prst="rect">
              <a:avLst/>
            </a:prstGeom>
            <a:ln w="349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Zeroing in on the CTPP</a:t>
            </a:r>
          </a:p>
        </p:txBody>
      </p:sp>
      <p:sp>
        <p:nvSpPr>
          <p:cNvPr id="61443" name="Text Box 4"/>
          <p:cNvSpPr txBox="1">
            <a:spLocks noChangeArrowheads="1"/>
          </p:cNvSpPr>
          <p:nvPr/>
        </p:nvSpPr>
        <p:spPr bwMode="auto">
          <a:xfrm>
            <a:off x="495300" y="1714500"/>
            <a:ext cx="449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t>Some CTPP Specific Data Issues</a:t>
            </a:r>
          </a:p>
        </p:txBody>
      </p:sp>
      <p:sp>
        <p:nvSpPr>
          <p:cNvPr id="61444" name="Text Box 6"/>
          <p:cNvSpPr txBox="1">
            <a:spLocks noChangeArrowheads="1"/>
          </p:cNvSpPr>
          <p:nvPr/>
        </p:nvSpPr>
        <p:spPr bwMode="auto">
          <a:xfrm>
            <a:off x="838200" y="2714625"/>
            <a:ext cx="5029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AutoNum type="arabicPeriod"/>
            </a:pPr>
            <a:r>
              <a:rPr lang="en-US" altLang="en-US" sz="2000" b="1">
                <a:solidFill>
                  <a:srgbClr val="0000FF"/>
                </a:solidFill>
              </a:rPr>
              <a:t>Disclosure Proofing</a:t>
            </a:r>
          </a:p>
          <a:p>
            <a:pPr eaLnBrk="1" hangingPunct="1">
              <a:buFontTx/>
              <a:buAutoNum type="arabicPeriod"/>
            </a:pPr>
            <a:r>
              <a:rPr lang="en-US" altLang="en-US" sz="2000" b="1">
                <a:solidFill>
                  <a:srgbClr val="0000FF"/>
                </a:solidFill>
              </a:rPr>
              <a:t>Rounding</a:t>
            </a:r>
          </a:p>
          <a:p>
            <a:pPr eaLnBrk="1" hangingPunct="1">
              <a:buFontTx/>
              <a:buAutoNum type="arabicPeriod"/>
            </a:pPr>
            <a:r>
              <a:rPr lang="en-US" altLang="en-US" sz="2000" b="1">
                <a:solidFill>
                  <a:srgbClr val="0000FF"/>
                </a:solidFill>
              </a:rPr>
              <a:t>More on Collapsing</a:t>
            </a:r>
          </a:p>
          <a:p>
            <a:pPr eaLnBrk="1" hangingPunct="1">
              <a:buFontTx/>
              <a:buAutoNum type="arabicPeriod"/>
            </a:pPr>
            <a:r>
              <a:rPr lang="en-US" altLang="en-US" sz="2000" b="1">
                <a:solidFill>
                  <a:srgbClr val="0000FF"/>
                </a:solidFill>
              </a:rPr>
              <a:t>Data for Large Areas Only</a:t>
            </a:r>
          </a:p>
          <a:p>
            <a:pPr eaLnBrk="1" hangingPunct="1">
              <a:buFontTx/>
              <a:buAutoNum type="arabicPeriod"/>
            </a:pPr>
            <a:r>
              <a:rPr lang="en-US" altLang="en-US" sz="2000" b="1">
                <a:solidFill>
                  <a:srgbClr val="0000FF"/>
                </a:solidFill>
              </a:rPr>
              <a:t>Extended Allocation  / Worker Totals</a:t>
            </a:r>
          </a:p>
        </p:txBody>
      </p:sp>
      <p:sp>
        <p:nvSpPr>
          <p:cNvPr id="6144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17B817-6B3B-4ECB-A727-3A65D0554F40}" type="slidenum">
              <a:rPr lang="en-US" altLang="en-US" smtClean="0"/>
              <a:pPr/>
              <a:t>47</a:t>
            </a:fld>
            <a:endParaRPr lang="en-US" altLang="en-US" smtClean="0"/>
          </a:p>
        </p:txBody>
      </p:sp>
      <p:pic>
        <p:nvPicPr>
          <p:cNvPr id="614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25" y="1981200"/>
            <a:ext cx="22733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6911975" y="1104900"/>
            <a:ext cx="2092325" cy="1219200"/>
          </a:xfrm>
          <a:prstGeom prst="wedgeRoundRectCallout">
            <a:avLst>
              <a:gd name="adj1" fmla="val -69742"/>
              <a:gd name="adj2" fmla="val 535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00"/>
                </a:solidFill>
              </a:rPr>
              <a:t>The first CTPP data tables were produced with the 1970 census using Long Form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Disclosure Proofing - Protecting Privacy</a:t>
            </a:r>
          </a:p>
        </p:txBody>
      </p:sp>
      <p:sp>
        <p:nvSpPr>
          <p:cNvPr id="6246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AD5E30-2B4B-4BD4-BE16-574205621205}" type="slidenum">
              <a:rPr lang="en-US" altLang="en-US" smtClean="0"/>
              <a:pPr/>
              <a:t>48</a:t>
            </a:fld>
            <a:endParaRPr lang="en-US" altLang="en-US" smtClean="0"/>
          </a:p>
        </p:txBody>
      </p:sp>
      <p:sp>
        <p:nvSpPr>
          <p:cNvPr id="62468" name="Rectangle 1"/>
          <p:cNvSpPr>
            <a:spLocks noChangeArrowheads="1"/>
          </p:cNvSpPr>
          <p:nvPr/>
        </p:nvSpPr>
        <p:spPr bwMode="auto">
          <a:xfrm>
            <a:off x="304800" y="215265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Federal Law Protects Your Information</a:t>
            </a:r>
          </a:p>
        </p:txBody>
      </p:sp>
      <p:sp>
        <p:nvSpPr>
          <p:cNvPr id="62469" name="Rectangle 2"/>
          <p:cNvSpPr>
            <a:spLocks noChangeArrowheads="1"/>
          </p:cNvSpPr>
          <p:nvPr/>
        </p:nvSpPr>
        <p:spPr bwMode="auto">
          <a:xfrm>
            <a:off x="304800" y="33528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i="1"/>
              <a:t>Titles 13 and 26 USC</a:t>
            </a:r>
          </a:p>
        </p:txBody>
      </p:sp>
      <p:sp>
        <p:nvSpPr>
          <p:cNvPr id="62470" name="Rectangle 3"/>
          <p:cNvSpPr>
            <a:spLocks noChangeArrowheads="1"/>
          </p:cNvSpPr>
          <p:nvPr/>
        </p:nvSpPr>
        <p:spPr bwMode="auto">
          <a:xfrm>
            <a:off x="517525" y="4945063"/>
            <a:ext cx="8321675" cy="769937"/>
          </a:xfrm>
          <a:prstGeom prst="rect">
            <a:avLst/>
          </a:prstGeom>
          <a:solidFill>
            <a:schemeClr val="bg1"/>
          </a:solidFill>
          <a:ln w="31750">
            <a:solidFill>
              <a:srgbClr val="0000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i="1"/>
              <a:t>No Census employee may disclose or publish any census or survey information that identifies an individual or business</a:t>
            </a:r>
          </a:p>
        </p:txBody>
      </p:sp>
      <p:sp>
        <p:nvSpPr>
          <p:cNvPr id="62471" name="TextBox 4"/>
          <p:cNvSpPr txBox="1">
            <a:spLocks noChangeArrowheads="1"/>
          </p:cNvSpPr>
          <p:nvPr/>
        </p:nvSpPr>
        <p:spPr bwMode="auto">
          <a:xfrm>
            <a:off x="3657600" y="1524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Some ACS safeguards</a:t>
            </a:r>
          </a:p>
        </p:txBody>
      </p:sp>
      <p:pic>
        <p:nvPicPr>
          <p:cNvPr id="6247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b="6314"/>
          <a:stretch>
            <a:fillRect/>
          </a:stretch>
        </p:blipFill>
        <p:spPr bwMode="auto">
          <a:xfrm>
            <a:off x="2438400" y="2046288"/>
            <a:ext cx="61055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EFD2E1-3F55-4D87-840A-EA6934E191C1}" type="slidenum">
              <a:rPr lang="en-US" altLang="en-US" smtClean="0"/>
              <a:pPr/>
              <a:t>49</a:t>
            </a:fld>
            <a:endParaRPr lang="en-US" altLang="en-US" smtClean="0"/>
          </a:p>
        </p:txBody>
      </p:sp>
      <p:sp>
        <p:nvSpPr>
          <p:cNvPr id="64515" name="Rectangle 2"/>
          <p:cNvSpPr>
            <a:spLocks noChangeArrowheads="1"/>
          </p:cNvSpPr>
          <p:nvPr/>
        </p:nvSpPr>
        <p:spPr bwMode="auto">
          <a:xfrm>
            <a:off x="457200" y="2108200"/>
            <a:ext cx="3962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Starting in February 2018</a:t>
            </a:r>
            <a:r>
              <a:rPr lang="en-US" altLang="en-US" sz="2000" b="1"/>
              <a:t>  Census Bureau is no longer approving requests for Special Tabulations involving substate geographies unless the data are protected using strengthened disclosure avoidance methods</a:t>
            </a:r>
          </a:p>
        </p:txBody>
      </p:sp>
      <p:sp>
        <p:nvSpPr>
          <p:cNvPr id="64516" name="Rectangle 3"/>
          <p:cNvSpPr>
            <a:spLocks noChangeArrowheads="1"/>
          </p:cNvSpPr>
          <p:nvPr/>
        </p:nvSpPr>
        <p:spPr bwMode="auto">
          <a:xfrm>
            <a:off x="76200" y="5334000"/>
            <a:ext cx="8991600" cy="400050"/>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hlinkClick r:id="rId2"/>
              </a:rPr>
              <a:t>https://www.census.gov/programs-surveys/acs/data/custom-tables.html</a:t>
            </a:r>
            <a:endParaRPr lang="en-US" altLang="en-US" sz="2000" b="1" i="1"/>
          </a:p>
        </p:txBody>
      </p:sp>
      <p:sp>
        <p:nvSpPr>
          <p:cNvPr id="64517"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Disclosure Avoidance - Extra Layer</a:t>
            </a:r>
          </a:p>
        </p:txBody>
      </p:sp>
      <p:sp>
        <p:nvSpPr>
          <p:cNvPr id="6" name="Rectangle 5"/>
          <p:cNvSpPr/>
          <p:nvPr/>
        </p:nvSpPr>
        <p:spPr>
          <a:xfrm>
            <a:off x="4876800" y="1627188"/>
            <a:ext cx="4038600" cy="3478212"/>
          </a:xfrm>
          <a:prstGeom prst="rect">
            <a:avLst/>
          </a:prstGeom>
        </p:spPr>
        <p:txBody>
          <a:bodyPr>
            <a:spAutoFit/>
          </a:bodyPr>
          <a:lstStyle/>
          <a:p>
            <a:pPr>
              <a:defRPr/>
            </a:pPr>
            <a:r>
              <a:rPr lang="en-US" sz="2000" b="1" dirty="0">
                <a:solidFill>
                  <a:srgbClr val="0000FF"/>
                </a:solidFill>
              </a:rPr>
              <a:t>Custom Table Requests</a:t>
            </a:r>
          </a:p>
          <a:p>
            <a:pPr marL="171450" indent="-171450">
              <a:buFont typeface="Arial" panose="020B0604020202020204" pitchFamily="34" charset="0"/>
              <a:buChar char="•"/>
              <a:defRPr/>
            </a:pPr>
            <a:r>
              <a:rPr lang="en-US" sz="2000" b="1" dirty="0"/>
              <a:t>Staff will contact you within 3-5 business days after you submit your request to discuss work</a:t>
            </a:r>
          </a:p>
          <a:p>
            <a:pPr marL="171450" indent="-171450">
              <a:buFont typeface="Arial" panose="020B0604020202020204" pitchFamily="34" charset="0"/>
              <a:buChar char="•"/>
              <a:defRPr/>
            </a:pPr>
            <a:r>
              <a:rPr lang="en-US" sz="2000" b="1" dirty="0"/>
              <a:t>Minimum cost is $3000 (and often more)</a:t>
            </a:r>
          </a:p>
          <a:p>
            <a:pPr marL="171450" indent="-171450">
              <a:buFont typeface="Arial" panose="020B0604020202020204" pitchFamily="34" charset="0"/>
              <a:buChar char="•"/>
              <a:defRPr/>
            </a:pPr>
            <a:r>
              <a:rPr lang="en-US" sz="2000" b="1" dirty="0"/>
              <a:t>Minimum timeframe is 8 weeks (and often longer)</a:t>
            </a:r>
          </a:p>
          <a:p>
            <a:pPr marL="171450" indent="-171450">
              <a:buFont typeface="Arial" panose="020B0604020202020204" pitchFamily="34" charset="0"/>
              <a:buChar char="•"/>
              <a:defRPr/>
            </a:pPr>
            <a:r>
              <a:rPr lang="en-US" sz="2000" b="1" dirty="0"/>
              <a:t>DRB must review and approve all requests started</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457200" y="274638"/>
            <a:ext cx="8229600" cy="91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But what does that mean?</a:t>
            </a:r>
          </a:p>
        </p:txBody>
      </p:sp>
      <p:sp>
        <p:nvSpPr>
          <p:cNvPr id="9219" name="Content Placeholder 2"/>
          <p:cNvSpPr>
            <a:spLocks noGrp="1"/>
          </p:cNvSpPr>
          <p:nvPr>
            <p:ph idx="1"/>
          </p:nvPr>
        </p:nvSpPr>
        <p:spPr bwMode="auto">
          <a:xfrm>
            <a:off x="457200" y="1192213"/>
            <a:ext cx="8229600" cy="493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Based on ACS</a:t>
            </a:r>
          </a:p>
          <a:p>
            <a:r>
              <a:rPr lang="en-US" altLang="en-US" smtClean="0"/>
              <a:t>Ground truth</a:t>
            </a:r>
          </a:p>
          <a:p>
            <a:r>
              <a:rPr lang="en-US" altLang="en-US" smtClean="0"/>
              <a:t>A resource of adequate sample size to compare, validate, calibrate, expand your data/survey/model</a:t>
            </a:r>
          </a:p>
          <a:p>
            <a:r>
              <a:rPr lang="en-US" altLang="en-US" smtClean="0"/>
              <a:t>Workplace (daytime) data by demography</a:t>
            </a:r>
          </a:p>
          <a:p>
            <a:r>
              <a:rPr lang="en-US" altLang="en-US" smtClean="0"/>
              <a:t>Flow from home to work by mode and demography</a:t>
            </a:r>
          </a:p>
          <a:p>
            <a:r>
              <a:rPr lang="en-US" altLang="en-US" smtClean="0"/>
              <a:t>Has error</a:t>
            </a:r>
          </a:p>
          <a:p>
            <a:endParaRPr lang="en-US" altLang="en-US" smtClean="0"/>
          </a:p>
          <a:p>
            <a:endParaRPr lang="en-US" altLang="en-US" smtClean="0"/>
          </a:p>
        </p:txBody>
      </p:sp>
      <p:sp>
        <p:nvSpPr>
          <p:cNvPr id="922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9E546A-F47B-44A2-AD14-BF476A9E9D86}" type="slidenum">
              <a:rPr lang="en-US" altLang="en-US" smtClean="0"/>
              <a:pPr/>
              <a:t>5</a:t>
            </a:fld>
            <a:endParaRPr lang="en-US" alt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Disclosure Proofing – CTPP Specific</a:t>
            </a:r>
          </a:p>
        </p:txBody>
      </p:sp>
      <p:sp>
        <p:nvSpPr>
          <p:cNvPr id="65539" name="TextBox 1"/>
          <p:cNvSpPr txBox="1">
            <a:spLocks noChangeArrowheads="1"/>
          </p:cNvSpPr>
          <p:nvPr/>
        </p:nvSpPr>
        <p:spPr bwMode="auto">
          <a:xfrm>
            <a:off x="381000" y="1892300"/>
            <a:ext cx="3733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800" b="1">
                <a:solidFill>
                  <a:srgbClr val="0000FF"/>
                </a:solidFill>
              </a:rPr>
              <a:t>Perturbation</a:t>
            </a:r>
          </a:p>
          <a:p>
            <a:pPr eaLnBrk="1" hangingPunct="1">
              <a:buFont typeface="Arial" panose="020B0604020202020204" pitchFamily="34" charset="0"/>
              <a:buChar char="•"/>
            </a:pPr>
            <a:r>
              <a:rPr lang="en-US" altLang="en-US" sz="2800" b="1"/>
              <a:t>Rounding</a:t>
            </a:r>
          </a:p>
          <a:p>
            <a:pPr eaLnBrk="1" hangingPunct="1">
              <a:buFont typeface="Arial" panose="020B0604020202020204" pitchFamily="34" charset="0"/>
              <a:buChar char="•"/>
            </a:pPr>
            <a:r>
              <a:rPr lang="en-US" altLang="en-US" sz="2800" b="1"/>
              <a:t>Cross Tab Limits</a:t>
            </a:r>
          </a:p>
        </p:txBody>
      </p:sp>
      <p:sp>
        <p:nvSpPr>
          <p:cNvPr id="65540" name="Rectangle 11"/>
          <p:cNvSpPr>
            <a:spLocks noChangeArrowheads="1"/>
          </p:cNvSpPr>
          <p:nvPr/>
        </p:nvSpPr>
        <p:spPr bwMode="auto">
          <a:xfrm>
            <a:off x="762000" y="5314950"/>
            <a:ext cx="7467600" cy="400050"/>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hlinkClick r:id="rId2"/>
              </a:rPr>
              <a:t>http://onlinepubs.trb.org/onlinepubs/nchrp/nchrp_w180.pdf</a:t>
            </a:r>
            <a:endParaRPr lang="en-US" altLang="en-US" sz="2000" b="1" i="1"/>
          </a:p>
        </p:txBody>
      </p:sp>
      <p:pic>
        <p:nvPicPr>
          <p:cNvPr id="655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5698" t="-3564" r="2994" b="5257"/>
          <a:stretch>
            <a:fillRect/>
          </a:stretch>
        </p:blipFill>
        <p:spPr bwMode="auto">
          <a:xfrm>
            <a:off x="4168775" y="1752600"/>
            <a:ext cx="4799013"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2" name="Text Box 6"/>
          <p:cNvSpPr txBox="1">
            <a:spLocks noChangeArrowheads="1"/>
          </p:cNvSpPr>
          <p:nvPr/>
        </p:nvSpPr>
        <p:spPr bwMode="auto">
          <a:xfrm>
            <a:off x="739775" y="3657600"/>
            <a:ext cx="76533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2700"/>
              </a:lnSpc>
            </a:pPr>
            <a:r>
              <a:rPr lang="en-US" altLang="en-US" sz="2400" b="1" i="1"/>
              <a:t>CTPP has two types of tables</a:t>
            </a:r>
          </a:p>
          <a:p>
            <a:pPr eaLnBrk="1" hangingPunct="1">
              <a:lnSpc>
                <a:spcPts val="2700"/>
              </a:lnSpc>
            </a:pPr>
            <a:r>
              <a:rPr lang="en-US" altLang="en-US" sz="2400" b="1" i="1">
                <a:solidFill>
                  <a:srgbClr val="FF0000"/>
                </a:solidFill>
              </a:rPr>
              <a:t>   </a:t>
            </a:r>
            <a:r>
              <a:rPr lang="en-US" altLang="en-US" sz="2400" b="1" i="1">
                <a:solidFill>
                  <a:srgbClr val="0000FF"/>
                </a:solidFill>
              </a:rPr>
              <a:t>Tables that passed Census Rules (A Tables)</a:t>
            </a:r>
          </a:p>
          <a:p>
            <a:pPr eaLnBrk="1" hangingPunct="1">
              <a:lnSpc>
                <a:spcPts val="2700"/>
              </a:lnSpc>
            </a:pPr>
            <a:r>
              <a:rPr lang="en-US" altLang="en-US" sz="1400" b="1" i="1">
                <a:solidFill>
                  <a:srgbClr val="0000FF"/>
                </a:solidFill>
              </a:rPr>
              <a:t>     </a:t>
            </a:r>
            <a:r>
              <a:rPr lang="en-US" altLang="en-US" sz="2400" b="1" i="1">
                <a:solidFill>
                  <a:srgbClr val="0000FF"/>
                </a:solidFill>
              </a:rPr>
              <a:t>Privacy protected (perturbated) tables (B Tables)</a:t>
            </a:r>
            <a:r>
              <a:rPr lang="en-US" altLang="en-US" sz="2400" b="1" i="1">
                <a:solidFill>
                  <a:srgbClr val="FF0000"/>
                </a:solidFill>
              </a:rPr>
              <a:t> </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9144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What Do the “A”s and “B”s look like?</a:t>
            </a:r>
          </a:p>
        </p:txBody>
      </p:sp>
      <p:sp>
        <p:nvSpPr>
          <p:cNvPr id="66563" name="Cloud"/>
          <p:cNvSpPr>
            <a:spLocks noChangeAspect="1" noEditPoints="1" noChangeArrowheads="1"/>
          </p:cNvSpPr>
          <p:nvPr/>
        </p:nvSpPr>
        <p:spPr bwMode="auto">
          <a:xfrm rot="507540">
            <a:off x="3733800" y="4337050"/>
            <a:ext cx="2743200" cy="13779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lstStyle/>
          <a:p>
            <a:endParaRPr lang="en-US"/>
          </a:p>
        </p:txBody>
      </p:sp>
      <p:sp>
        <p:nvSpPr>
          <p:cNvPr id="6656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88C9E3-1047-4583-B73A-6AC92C938ED5}" type="slidenum">
              <a:rPr lang="en-US" altLang="en-US" smtClean="0"/>
              <a:pPr/>
              <a:t>51</a:t>
            </a:fld>
            <a:endParaRPr lang="en-US" altLang="en-US" smtClean="0"/>
          </a:p>
        </p:txBody>
      </p:sp>
      <p:pic>
        <p:nvPicPr>
          <p:cNvPr id="66565" name="Picture 12"/>
          <p:cNvPicPr>
            <a:picLocks noChangeAspect="1" noChangeArrowheads="1"/>
          </p:cNvPicPr>
          <p:nvPr/>
        </p:nvPicPr>
        <p:blipFill>
          <a:blip r:embed="rId3">
            <a:extLst>
              <a:ext uri="{28A0092B-C50C-407E-A947-70E740481C1C}">
                <a14:useLocalDpi xmlns:a14="http://schemas.microsoft.com/office/drawing/2010/main" val="0"/>
              </a:ext>
            </a:extLst>
          </a:blip>
          <a:srcRect l="-20"/>
          <a:stretch>
            <a:fillRect/>
          </a:stretch>
        </p:blipFill>
        <p:spPr bwMode="auto">
          <a:xfrm>
            <a:off x="1490663" y="1600200"/>
            <a:ext cx="7348537" cy="3810000"/>
          </a:xfrm>
          <a:prstGeom prst="rect">
            <a:avLst/>
          </a:prstGeom>
          <a:solidFill>
            <a:schemeClr val="bg1"/>
          </a:solidFill>
          <a:ln w="31750">
            <a:solidFill>
              <a:srgbClr val="0000FF"/>
            </a:solidFill>
            <a:miter lim="800000"/>
            <a:headEnd/>
            <a:tailEnd/>
          </a:ln>
        </p:spPr>
      </p:pic>
      <p:sp>
        <p:nvSpPr>
          <p:cNvPr id="2" name="Rectangle 1"/>
          <p:cNvSpPr/>
          <p:nvPr/>
        </p:nvSpPr>
        <p:spPr>
          <a:xfrm>
            <a:off x="1600200" y="4267200"/>
            <a:ext cx="5486400" cy="609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p:cNvSpPr/>
          <p:nvPr/>
        </p:nvSpPr>
        <p:spPr>
          <a:xfrm>
            <a:off x="228600" y="4267200"/>
            <a:ext cx="1143000"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4"/>
          <p:cNvSpPr txBox="1">
            <a:spLocks noChangeArrowheads="1"/>
          </p:cNvSpPr>
          <p:nvPr/>
        </p:nvSpPr>
        <p:spPr bwMode="auto">
          <a:xfrm>
            <a:off x="914400" y="2209800"/>
            <a:ext cx="7772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1.  	</a:t>
            </a:r>
            <a:r>
              <a:rPr lang="en-US" altLang="en-US" sz="2800" b="1">
                <a:solidFill>
                  <a:srgbClr val="0000FF"/>
                </a:solidFill>
              </a:rPr>
              <a:t>0=0, 1-7=4, 8 or &gt; = nearest multiple of 5</a:t>
            </a:r>
          </a:p>
          <a:p>
            <a:pPr eaLnBrk="1" hangingPunct="1">
              <a:buFontTx/>
              <a:buAutoNum type="arabicPeriod" startAt="2"/>
            </a:pPr>
            <a:r>
              <a:rPr lang="en-US" altLang="en-US" sz="2000" b="1"/>
              <a:t>Any number that ends in 5 or 0 stays as is</a:t>
            </a:r>
          </a:p>
          <a:p>
            <a:pPr eaLnBrk="1" hangingPunct="1">
              <a:buFontTx/>
              <a:buAutoNum type="arabicPeriod" startAt="2"/>
            </a:pPr>
            <a:r>
              <a:rPr lang="en-US" altLang="en-US" sz="2400" b="1">
                <a:solidFill>
                  <a:srgbClr val="0000FF"/>
                </a:solidFill>
              </a:rPr>
              <a:t>Totals Rounded independently of cells</a:t>
            </a:r>
          </a:p>
          <a:p>
            <a:pPr eaLnBrk="1" hangingPunct="1">
              <a:buFontTx/>
              <a:buAutoNum type="arabicPeriod" startAt="2"/>
            </a:pPr>
            <a:r>
              <a:rPr lang="en-US" altLang="en-US" sz="2000" b="1"/>
              <a:t>Aggregate dollar values rounded to nearest 100</a:t>
            </a:r>
          </a:p>
          <a:p>
            <a:pPr eaLnBrk="1" hangingPunct="1">
              <a:buFontTx/>
              <a:buAutoNum type="arabicPeriod" startAt="5"/>
            </a:pPr>
            <a:r>
              <a:rPr lang="en-US" altLang="en-US" sz="2000" b="1"/>
              <a:t>Medians or quintiles not subject to rounding</a:t>
            </a:r>
          </a:p>
          <a:p>
            <a:pPr eaLnBrk="1" hangingPunct="1">
              <a:buFontTx/>
              <a:buAutoNum type="arabicPeriod" startAt="5"/>
            </a:pPr>
            <a:r>
              <a:rPr lang="en-US" altLang="en-US" sz="2000" b="1"/>
              <a:t>Percentages and rates calculated after rounding </a:t>
            </a:r>
          </a:p>
        </p:txBody>
      </p:sp>
      <p:sp>
        <p:nvSpPr>
          <p:cNvPr id="68611" name="TextBox 1"/>
          <p:cNvSpPr txBox="1">
            <a:spLocks noChangeArrowheads="1"/>
          </p:cNvSpPr>
          <p:nvPr/>
        </p:nvSpPr>
        <p:spPr bwMode="auto">
          <a:xfrm>
            <a:off x="457200" y="16002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rPr>
              <a:t>All CTPP tables are rounded</a:t>
            </a:r>
          </a:p>
        </p:txBody>
      </p:sp>
      <p:sp>
        <p:nvSpPr>
          <p:cNvPr id="6861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2A090A-98A4-4500-A1CD-70D872D8AA72}" type="slidenum">
              <a:rPr lang="en-US" altLang="en-US" smtClean="0"/>
              <a:pPr/>
              <a:t>52</a:t>
            </a:fld>
            <a:endParaRPr lang="en-US" altLang="en-US" smtClean="0"/>
          </a:p>
        </p:txBody>
      </p:sp>
      <p:sp>
        <p:nvSpPr>
          <p:cNvPr id="68613" name="Rectangle 1"/>
          <p:cNvSpPr>
            <a:spLocks noChangeArrowheads="1"/>
          </p:cNvSpPr>
          <p:nvPr/>
        </p:nvSpPr>
        <p:spPr bwMode="auto">
          <a:xfrm>
            <a:off x="130175" y="5143500"/>
            <a:ext cx="8839200" cy="369888"/>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i="1">
                <a:hlinkClick r:id="rId3"/>
              </a:rPr>
              <a:t>http://www.census.gov/population/www/cen2010/spec-tab/stp_DRBrules.html</a:t>
            </a:r>
            <a:endParaRPr lang="en-US" altLang="en-US" b="1" i="1"/>
          </a:p>
        </p:txBody>
      </p:sp>
      <p:sp>
        <p:nvSpPr>
          <p:cNvPr id="68614"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Rounding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Suppression Continued</a:t>
            </a:r>
          </a:p>
        </p:txBody>
      </p:sp>
      <p:sp>
        <p:nvSpPr>
          <p:cNvPr id="70659" name="TextBox 4"/>
          <p:cNvSpPr txBox="1">
            <a:spLocks noChangeArrowheads="1"/>
          </p:cNvSpPr>
          <p:nvPr/>
        </p:nvSpPr>
        <p:spPr bwMode="auto">
          <a:xfrm>
            <a:off x="381000" y="2124075"/>
            <a:ext cx="83058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rPr>
              <a:t>Cell Suppression: </a:t>
            </a:r>
            <a:r>
              <a:rPr lang="en-US" altLang="en-US" sz="2400" b="1">
                <a:solidFill>
                  <a:srgbClr val="0000FF"/>
                </a:solidFill>
              </a:rPr>
              <a:t>Must have a “0” or at least 3 records</a:t>
            </a:r>
          </a:p>
          <a:p>
            <a:pPr eaLnBrk="1" hangingPunct="1"/>
            <a:r>
              <a:rPr lang="en-US" altLang="en-US" sz="2200" b="1">
                <a:cs typeface="Arial" panose="020B0604020202020204" pitchFamily="34" charset="0"/>
              </a:rPr>
              <a:t>	A101106 (unweighted sample count)</a:t>
            </a:r>
          </a:p>
          <a:p>
            <a:pPr eaLnBrk="1" hangingPunct="1"/>
            <a:r>
              <a:rPr lang="en-US" altLang="en-US" sz="2200" b="1">
                <a:cs typeface="Arial" panose="020B0604020202020204" pitchFamily="34" charset="0"/>
              </a:rPr>
              <a:t>	A101107 (percent of population in sample)</a:t>
            </a:r>
          </a:p>
          <a:p>
            <a:pPr eaLnBrk="1" hangingPunct="1"/>
            <a:r>
              <a:rPr lang="en-US" altLang="en-US" sz="2200" b="1">
                <a:cs typeface="Arial" panose="020B0604020202020204" pitchFamily="34" charset="0"/>
              </a:rPr>
              <a:t>	A110101 (total housing units sampled)</a:t>
            </a:r>
          </a:p>
          <a:p>
            <a:pPr eaLnBrk="1" hangingPunct="1"/>
            <a:r>
              <a:rPr lang="en-US" altLang="en-US" sz="2200" b="1">
                <a:cs typeface="Arial" panose="020B0604020202020204" pitchFamily="34" charset="0"/>
              </a:rPr>
              <a:t>	A110103 (percent of housing units sampled)</a:t>
            </a:r>
          </a:p>
          <a:p>
            <a:pPr eaLnBrk="1" hangingPunct="1"/>
            <a:endParaRPr lang="en-US" altLang="en-US" sz="1000" b="1">
              <a:cs typeface="Arial" panose="020B0604020202020204" pitchFamily="34" charset="0"/>
            </a:endParaRPr>
          </a:p>
          <a:p>
            <a:pPr eaLnBrk="1" hangingPunct="1"/>
            <a:r>
              <a:rPr lang="en-US" altLang="en-US" sz="2400" b="1">
                <a:solidFill>
                  <a:srgbClr val="FF0000"/>
                </a:solidFill>
              </a:rPr>
              <a:t>Table Suppression: </a:t>
            </a:r>
            <a:r>
              <a:rPr lang="en-US" altLang="en-US" sz="2200" b="1"/>
              <a:t>Aggregates and Means must have at least 3 unweighted cases to be shown. The policy of the ACS program is that if any one cell in a table is suppressed, the whole table is suppressed </a:t>
            </a:r>
            <a:r>
              <a:rPr lang="en-US" altLang="en-US" sz="2400" b="1"/>
              <a:t> </a:t>
            </a:r>
          </a:p>
        </p:txBody>
      </p:sp>
      <p:sp>
        <p:nvSpPr>
          <p:cNvPr id="70660" name="TextBox 1"/>
          <p:cNvSpPr txBox="1">
            <a:spLocks noChangeArrowheads="1"/>
          </p:cNvSpPr>
          <p:nvPr/>
        </p:nvSpPr>
        <p:spPr bwMode="auto">
          <a:xfrm>
            <a:off x="533400" y="160020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For </a:t>
            </a:r>
            <a:r>
              <a:rPr lang="en-US" altLang="en-US" sz="2800" b="1">
                <a:solidFill>
                  <a:srgbClr val="0000FF"/>
                </a:solidFill>
              </a:rPr>
              <a:t>(A) </a:t>
            </a:r>
            <a:r>
              <a:rPr lang="en-US" altLang="en-US" sz="2800" b="1"/>
              <a:t>Tables Only</a:t>
            </a:r>
          </a:p>
        </p:txBody>
      </p:sp>
      <p:sp>
        <p:nvSpPr>
          <p:cNvPr id="7066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207CB5-99DA-4403-A755-3D29C7D5C63F}" type="slidenum">
              <a:rPr lang="en-US" altLang="en-US" smtClean="0"/>
              <a:pPr/>
              <a:t>53</a:t>
            </a:fld>
            <a:endParaRPr lang="en-US" alt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0" y="1524000"/>
            <a:ext cx="914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FF"/>
                </a:solidFill>
              </a:rPr>
              <a:t>What we wanted</a:t>
            </a:r>
          </a:p>
        </p:txBody>
      </p:sp>
      <p:sp>
        <p:nvSpPr>
          <p:cNvPr id="72707"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Disclosure Proofing and Collapsing</a:t>
            </a:r>
          </a:p>
        </p:txBody>
      </p:sp>
      <p:sp>
        <p:nvSpPr>
          <p:cNvPr id="7270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622D3C-D24F-4F9B-974D-F9B4D4A438DF}" type="slidenum">
              <a:rPr lang="en-US" altLang="en-US" smtClean="0"/>
              <a:pPr/>
              <a:t>54</a:t>
            </a:fld>
            <a:endParaRPr lang="en-US" altLang="en-US" smtClean="0"/>
          </a:p>
        </p:txBody>
      </p:sp>
      <p:pic>
        <p:nvPicPr>
          <p:cNvPr id="7270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57400"/>
            <a:ext cx="1949450" cy="3848100"/>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27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2228850"/>
            <a:ext cx="2486025" cy="3389313"/>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2711" name="TextBox 1"/>
          <p:cNvSpPr txBox="1">
            <a:spLocks noChangeArrowheads="1"/>
          </p:cNvSpPr>
          <p:nvPr/>
        </p:nvSpPr>
        <p:spPr bwMode="auto">
          <a:xfrm>
            <a:off x="3733800" y="3048000"/>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t>By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3710B0-B1F7-42C0-80B4-4B2EBC9EDBA3}" type="slidenum">
              <a:rPr lang="en-US" altLang="en-US" smtClean="0"/>
              <a:pPr/>
              <a:t>55</a:t>
            </a:fld>
            <a:endParaRPr lang="en-US" altLang="en-US" smtClean="0"/>
          </a:p>
        </p:txBody>
      </p:sp>
      <p:sp>
        <p:nvSpPr>
          <p:cNvPr id="73731" name="Text Box 4"/>
          <p:cNvSpPr txBox="1">
            <a:spLocks noChangeArrowheads="1"/>
          </p:cNvSpPr>
          <p:nvPr/>
        </p:nvSpPr>
        <p:spPr bwMode="auto">
          <a:xfrm>
            <a:off x="381000" y="938213"/>
            <a:ext cx="822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What we Got</a:t>
            </a:r>
            <a:endParaRPr lang="en-US" altLang="en-US" sz="3000" b="1" i="1">
              <a:solidFill>
                <a:srgbClr val="FF0000"/>
              </a:solidFill>
            </a:endParaRPr>
          </a:p>
        </p:txBody>
      </p:sp>
      <p:sp>
        <p:nvSpPr>
          <p:cNvPr id="73732" name="TextBox 1"/>
          <p:cNvSpPr txBox="1">
            <a:spLocks noChangeArrowheads="1"/>
          </p:cNvSpPr>
          <p:nvPr/>
        </p:nvSpPr>
        <p:spPr bwMode="auto">
          <a:xfrm>
            <a:off x="4572000" y="2209800"/>
            <a:ext cx="114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t>By</a:t>
            </a:r>
          </a:p>
        </p:txBody>
      </p:sp>
      <p:pic>
        <p:nvPicPr>
          <p:cNvPr id="737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3333750" cy="2774950"/>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0"/>
          <p:cNvSpPr>
            <a:spLocks noChangeArrowheads="1"/>
          </p:cNvSpPr>
          <p:nvPr/>
        </p:nvSpPr>
        <p:spPr bwMode="auto">
          <a:xfrm>
            <a:off x="838200" y="4495800"/>
            <a:ext cx="4310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FF"/>
                </a:solidFill>
              </a:rPr>
              <a:t>Part 1:</a:t>
            </a:r>
            <a:r>
              <a:rPr lang="en-US" altLang="en-US" sz="2000" b="1"/>
              <a:t> Modes 18 &amp; 11</a:t>
            </a:r>
          </a:p>
          <a:p>
            <a:pPr eaLnBrk="1" hangingPunct="1"/>
            <a:r>
              <a:rPr lang="en-US" altLang="en-US" sz="2000" b="1">
                <a:solidFill>
                  <a:srgbClr val="0000FF"/>
                </a:solidFill>
              </a:rPr>
              <a:t>Part 2:</a:t>
            </a:r>
            <a:r>
              <a:rPr lang="en-US" altLang="en-US" sz="2000" b="1"/>
              <a:t> Modes 18, 11, 7(</a:t>
            </a:r>
            <a:r>
              <a:rPr lang="en-US" altLang="en-US" sz="2000" b="1">
                <a:solidFill>
                  <a:srgbClr val="CC00CC"/>
                </a:solidFill>
              </a:rPr>
              <a:t>B202222</a:t>
            </a:r>
            <a:r>
              <a:rPr lang="en-US" altLang="en-US" sz="2000" b="1"/>
              <a:t>)</a:t>
            </a:r>
          </a:p>
          <a:p>
            <a:pPr eaLnBrk="1" hangingPunct="1"/>
            <a:r>
              <a:rPr lang="en-US" altLang="en-US" sz="2000" b="1">
                <a:solidFill>
                  <a:srgbClr val="0000FF"/>
                </a:solidFill>
              </a:rPr>
              <a:t>Part 3:</a:t>
            </a:r>
            <a:r>
              <a:rPr lang="en-US" altLang="en-US" sz="2000" b="1"/>
              <a:t> Modes 18 &amp; 7</a:t>
            </a:r>
          </a:p>
        </p:txBody>
      </p:sp>
      <p:cxnSp>
        <p:nvCxnSpPr>
          <p:cNvPr id="3" name="Straight Arrow Connector 2"/>
          <p:cNvCxnSpPr/>
          <p:nvPr/>
        </p:nvCxnSpPr>
        <p:spPr>
          <a:xfrm flipV="1">
            <a:off x="4724400" y="1644650"/>
            <a:ext cx="1173163" cy="3232150"/>
          </a:xfrm>
          <a:prstGeom prst="straightConnector1">
            <a:avLst/>
          </a:prstGeom>
          <a:ln w="47625">
            <a:solidFill>
              <a:srgbClr val="CC00CC"/>
            </a:solidFill>
            <a:tailEnd type="arrow"/>
          </a:ln>
        </p:spPr>
        <p:style>
          <a:lnRef idx="1">
            <a:schemeClr val="accent1"/>
          </a:lnRef>
          <a:fillRef idx="0">
            <a:schemeClr val="accent1"/>
          </a:fillRef>
          <a:effectRef idx="0">
            <a:schemeClr val="accent1"/>
          </a:effectRef>
          <a:fontRef idx="minor">
            <a:schemeClr val="tx1"/>
          </a:fontRef>
        </p:style>
      </p:cxnSp>
      <p:pic>
        <p:nvPicPr>
          <p:cNvPr id="737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1412875"/>
            <a:ext cx="2486025" cy="3389313"/>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cxnSp>
        <p:nvCxnSpPr>
          <p:cNvPr id="73737" name="Straight Connector 4"/>
          <p:cNvCxnSpPr>
            <a:cxnSpLocks noChangeShapeType="1"/>
          </p:cNvCxnSpPr>
          <p:nvPr/>
        </p:nvCxnSpPr>
        <p:spPr bwMode="auto">
          <a:xfrm>
            <a:off x="6351588" y="1917700"/>
            <a:ext cx="1539875" cy="0"/>
          </a:xfrm>
          <a:prstGeom prst="line">
            <a:avLst/>
          </a:prstGeom>
          <a:noFill/>
          <a:ln w="28575" algn="ctr">
            <a:solidFill>
              <a:srgbClr val="FF0000"/>
            </a:solidFill>
            <a:round/>
            <a:headEnd/>
            <a:tailEnd/>
          </a:ln>
        </p:spPr>
      </p:cxnSp>
      <p:cxnSp>
        <p:nvCxnSpPr>
          <p:cNvPr id="73738" name="Straight Connector 12"/>
          <p:cNvCxnSpPr>
            <a:cxnSpLocks noChangeShapeType="1"/>
          </p:cNvCxnSpPr>
          <p:nvPr/>
        </p:nvCxnSpPr>
        <p:spPr bwMode="auto">
          <a:xfrm>
            <a:off x="6380163" y="2108200"/>
            <a:ext cx="1539875" cy="0"/>
          </a:xfrm>
          <a:prstGeom prst="line">
            <a:avLst/>
          </a:prstGeom>
          <a:noFill/>
          <a:ln w="28575" algn="ctr">
            <a:solidFill>
              <a:srgbClr val="FF0000"/>
            </a:solidFill>
            <a:round/>
            <a:headEnd/>
            <a:tailEnd/>
          </a:ln>
        </p:spPr>
      </p:cxnSp>
      <p:cxnSp>
        <p:nvCxnSpPr>
          <p:cNvPr id="73739" name="Straight Connector 15"/>
          <p:cNvCxnSpPr>
            <a:cxnSpLocks noChangeShapeType="1"/>
          </p:cNvCxnSpPr>
          <p:nvPr/>
        </p:nvCxnSpPr>
        <p:spPr bwMode="auto">
          <a:xfrm flipV="1">
            <a:off x="5984875" y="3106738"/>
            <a:ext cx="2224088" cy="14287"/>
          </a:xfrm>
          <a:prstGeom prst="line">
            <a:avLst/>
          </a:prstGeom>
          <a:noFill/>
          <a:ln w="28575" algn="ctr">
            <a:solidFill>
              <a:srgbClr val="FF0000"/>
            </a:solidFill>
            <a:round/>
            <a:headEnd/>
            <a:tailEnd/>
          </a:ln>
        </p:spPr>
      </p:cxnSp>
      <p:cxnSp>
        <p:nvCxnSpPr>
          <p:cNvPr id="73740" name="Straight Connector 16"/>
          <p:cNvCxnSpPr>
            <a:cxnSpLocks noChangeShapeType="1"/>
          </p:cNvCxnSpPr>
          <p:nvPr/>
        </p:nvCxnSpPr>
        <p:spPr bwMode="auto">
          <a:xfrm>
            <a:off x="6346825" y="2916238"/>
            <a:ext cx="1539875" cy="0"/>
          </a:xfrm>
          <a:prstGeom prst="line">
            <a:avLst/>
          </a:prstGeom>
          <a:noFill/>
          <a:ln w="28575" algn="ctr">
            <a:solidFill>
              <a:srgbClr val="FF0000"/>
            </a:solidFill>
            <a:round/>
            <a:headEnd/>
            <a:tailEnd/>
          </a:ln>
        </p:spPr>
      </p:cxnSp>
      <p:cxnSp>
        <p:nvCxnSpPr>
          <p:cNvPr id="73741" name="Straight Connector 17"/>
          <p:cNvCxnSpPr>
            <a:cxnSpLocks noChangeShapeType="1"/>
          </p:cNvCxnSpPr>
          <p:nvPr/>
        </p:nvCxnSpPr>
        <p:spPr bwMode="auto">
          <a:xfrm>
            <a:off x="6356350" y="2713038"/>
            <a:ext cx="1539875" cy="0"/>
          </a:xfrm>
          <a:prstGeom prst="line">
            <a:avLst/>
          </a:prstGeom>
          <a:noFill/>
          <a:ln w="28575" algn="ctr">
            <a:solidFill>
              <a:srgbClr val="FF0000"/>
            </a:solidFill>
            <a:round/>
            <a:headEnd/>
            <a:tailEnd/>
          </a:ln>
        </p:spPr>
      </p:cxnSp>
      <p:sp>
        <p:nvSpPr>
          <p:cNvPr id="73742" name="TextBox 6"/>
          <p:cNvSpPr txBox="1">
            <a:spLocks noChangeArrowheads="1"/>
          </p:cNvSpPr>
          <p:nvPr/>
        </p:nvSpPr>
        <p:spPr bwMode="auto">
          <a:xfrm rot="-1997854">
            <a:off x="6143625" y="4649788"/>
            <a:ext cx="2984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C54FDB-BF2B-47A5-8094-5A83124D46BE}" type="slidenum">
              <a:rPr lang="en-US" altLang="en-US" smtClean="0"/>
              <a:pPr/>
              <a:t>56</a:t>
            </a:fld>
            <a:endParaRPr lang="en-US" altLang="en-US" smtClean="0"/>
          </a:p>
        </p:txBody>
      </p:sp>
      <p:sp>
        <p:nvSpPr>
          <p:cNvPr id="75779"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Data for Large Areas Only</a:t>
            </a:r>
          </a:p>
        </p:txBody>
      </p:sp>
      <p:pic>
        <p:nvPicPr>
          <p:cNvPr id="757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00200"/>
            <a:ext cx="2716213" cy="3810000"/>
          </a:xfrm>
          <a:prstGeom prst="rect">
            <a:avLst/>
          </a:prstGeom>
          <a:noFill/>
          <a:ln w="3175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TextBox 3"/>
          <p:cNvSpPr txBox="1">
            <a:spLocks noChangeArrowheads="1"/>
          </p:cNvSpPr>
          <p:nvPr/>
        </p:nvSpPr>
        <p:spPr bwMode="auto">
          <a:xfrm>
            <a:off x="2057400" y="4672013"/>
            <a:ext cx="320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Puerto Rico not included in TAZs</a:t>
            </a:r>
          </a:p>
        </p:txBody>
      </p:sp>
      <p:pic>
        <p:nvPicPr>
          <p:cNvPr id="7578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90800"/>
            <a:ext cx="4227513" cy="1604963"/>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8EAE89-8E00-4952-8915-C62E390AF8F3}" type="slidenum">
              <a:rPr lang="en-US" altLang="en-US" smtClean="0"/>
              <a:pPr/>
              <a:t>57</a:t>
            </a:fld>
            <a:endParaRPr lang="en-US" altLang="en-US" smtClean="0"/>
          </a:p>
        </p:txBody>
      </p:sp>
      <p:sp>
        <p:nvSpPr>
          <p:cNvPr id="76803" name="Text Box 4"/>
          <p:cNvSpPr txBox="1">
            <a:spLocks noChangeArrowheads="1"/>
          </p:cNvSpPr>
          <p:nvPr/>
        </p:nvSpPr>
        <p:spPr bwMode="auto">
          <a:xfrm>
            <a:off x="0" y="914400"/>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Place of Work </a:t>
            </a:r>
            <a:r>
              <a:rPr lang="en-US" altLang="en-US" sz="2800" b="1">
                <a:solidFill>
                  <a:srgbClr val="FF0000"/>
                </a:solidFill>
              </a:rPr>
              <a:t>Worker Counts Do Not Add Up</a:t>
            </a:r>
          </a:p>
        </p:txBody>
      </p:sp>
      <p:pic>
        <p:nvPicPr>
          <p:cNvPr id="7680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775" y="1816100"/>
            <a:ext cx="13716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6705600" y="1676400"/>
            <a:ext cx="2286000" cy="1460500"/>
          </a:xfrm>
          <a:prstGeom prst="wedgeEllipseCallout">
            <a:avLst>
              <a:gd name="adj1" fmla="val -77976"/>
              <a:gd name="adj2" fmla="val -155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Why don’t my tract totals add up to my county total? Rounding?</a:t>
            </a:r>
            <a:endParaRPr lang="en-US" sz="1400" dirty="0"/>
          </a:p>
        </p:txBody>
      </p:sp>
      <p:sp>
        <p:nvSpPr>
          <p:cNvPr id="76806" name="Rectangle 6"/>
          <p:cNvSpPr>
            <a:spLocks noChangeArrowheads="1"/>
          </p:cNvSpPr>
          <p:nvPr/>
        </p:nvSpPr>
        <p:spPr bwMode="auto">
          <a:xfrm>
            <a:off x="5181600" y="40386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Census cannot geocode all place of work locations to the Block level</a:t>
            </a:r>
          </a:p>
        </p:txBody>
      </p:sp>
      <p:sp>
        <p:nvSpPr>
          <p:cNvPr id="76807" name="TextBox 7"/>
          <p:cNvSpPr txBox="1">
            <a:spLocks noChangeArrowheads="1"/>
          </p:cNvSpPr>
          <p:nvPr/>
        </p:nvSpPr>
        <p:spPr bwMode="auto">
          <a:xfrm>
            <a:off x="304800" y="1676400"/>
            <a:ext cx="5105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cs typeface="Arial" panose="020B0604020202020204" pitchFamily="34" charset="0"/>
              </a:rPr>
              <a:t>Using Part 2 data the sum of workers for my tracts does not equal the number of workers at the Place or County levels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A781C5-EDFE-4C2C-B525-DF6EA2078E5B}" type="slidenum">
              <a:rPr lang="en-US" altLang="en-US" smtClean="0"/>
              <a:pPr/>
              <a:t>58</a:t>
            </a:fld>
            <a:endParaRPr lang="en-US" altLang="en-US" smtClean="0"/>
          </a:p>
        </p:txBody>
      </p:sp>
      <p:sp>
        <p:nvSpPr>
          <p:cNvPr id="77827" name="Text Box 4"/>
          <p:cNvSpPr txBox="1">
            <a:spLocks noChangeArrowheads="1"/>
          </p:cNvSpPr>
          <p:nvPr/>
        </p:nvSpPr>
        <p:spPr bwMode="auto">
          <a:xfrm>
            <a:off x="0" y="914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Example</a:t>
            </a:r>
          </a:p>
        </p:txBody>
      </p:sp>
      <p:sp>
        <p:nvSpPr>
          <p:cNvPr id="77828" name="TextBox 3"/>
          <p:cNvSpPr txBox="1">
            <a:spLocks noChangeArrowheads="1"/>
          </p:cNvSpPr>
          <p:nvPr/>
        </p:nvSpPr>
        <p:spPr bwMode="auto">
          <a:xfrm>
            <a:off x="4953000" y="21336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Previous CTPP Products had Extended Allocation applied to them</a:t>
            </a:r>
          </a:p>
        </p:txBody>
      </p:sp>
      <p:pic>
        <p:nvPicPr>
          <p:cNvPr id="778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676400"/>
            <a:ext cx="3683000" cy="3713163"/>
          </a:xfrm>
          <a:prstGeom prst="rect">
            <a:avLst/>
          </a:prstGeom>
          <a:noFill/>
          <a:ln w="317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0" name="Rectangle 4"/>
          <p:cNvSpPr>
            <a:spLocks noChangeArrowheads="1"/>
          </p:cNvSpPr>
          <p:nvPr/>
        </p:nvSpPr>
        <p:spPr bwMode="auto">
          <a:xfrm>
            <a:off x="5135563" y="3733800"/>
            <a:ext cx="33988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So 1,180 workers (11%) work somewhere in Berwyn but could not be coded to a Berwyn Tract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5B7674-63CB-44B5-98BF-87BECA64B23B}" type="slidenum">
              <a:rPr lang="en-US" altLang="en-US" smtClean="0"/>
              <a:pPr/>
              <a:t>59</a:t>
            </a:fld>
            <a:endParaRPr lang="en-US" altLang="en-US" smtClean="0"/>
          </a:p>
        </p:txBody>
      </p:sp>
      <p:pic>
        <p:nvPicPr>
          <p:cNvPr id="78851" name="Picture 2" descr="MainMenu_F8 - Google Chrome"/>
          <p:cNvPicPr>
            <a:picLocks noChangeAspect="1"/>
          </p:cNvPicPr>
          <p:nvPr/>
        </p:nvPicPr>
        <p:blipFill>
          <a:blip r:embed="rId2">
            <a:extLst>
              <a:ext uri="{28A0092B-C50C-407E-A947-70E740481C1C}">
                <a14:useLocalDpi xmlns:a14="http://schemas.microsoft.com/office/drawing/2010/main" val="0"/>
              </a:ext>
            </a:extLst>
          </a:blip>
          <a:srcRect t="5154" b="3362"/>
          <a:stretch>
            <a:fillRect/>
          </a:stretch>
        </p:blipFill>
        <p:spPr bwMode="auto">
          <a:xfrm>
            <a:off x="539750" y="952500"/>
            <a:ext cx="8121650" cy="521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136525" y="873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kern="0" dirty="0" smtClean="0"/>
              <a:t>CTPP’s E-Learning Modules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30C142-36A2-456B-B933-398A9C4CDC0A}" type="slidenum">
              <a:rPr lang="en-US" altLang="en-US" smtClean="0"/>
              <a:pPr/>
              <a:t>6</a:t>
            </a:fld>
            <a:endParaRPr lang="en-US" altLang="en-US" smtClean="0"/>
          </a:p>
        </p:txBody>
      </p:sp>
      <p:sp>
        <p:nvSpPr>
          <p:cNvPr id="10243" name="Rectangle 3"/>
          <p:cNvSpPr>
            <a:spLocks noChangeArrowheads="1"/>
          </p:cNvSpPr>
          <p:nvPr/>
        </p:nvSpPr>
        <p:spPr bwMode="auto">
          <a:xfrm>
            <a:off x="346075" y="1585913"/>
            <a:ext cx="3268663" cy="20510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1800"/>
              </a:lnSpc>
            </a:pPr>
            <a:r>
              <a:rPr lang="en-US" altLang="en-US" b="1" i="1"/>
              <a:t>MPOs</a:t>
            </a:r>
            <a:endParaRPr lang="en-US" altLang="en-US"/>
          </a:p>
          <a:p>
            <a:pPr algn="ctr" eaLnBrk="1" hangingPunct="1">
              <a:lnSpc>
                <a:spcPts val="1800"/>
              </a:lnSpc>
            </a:pPr>
            <a:r>
              <a:rPr lang="en-US" altLang="en-US"/>
              <a:t>Arash Mirzaei, NCTCOG</a:t>
            </a:r>
          </a:p>
          <a:p>
            <a:pPr algn="ctr" eaLnBrk="1" hangingPunct="1">
              <a:lnSpc>
                <a:spcPts val="2000"/>
              </a:lnSpc>
            </a:pPr>
            <a:r>
              <a:rPr lang="en-US" altLang="en-US"/>
              <a:t>Paul Agnello, FAMPOC</a:t>
            </a:r>
          </a:p>
          <a:p>
            <a:pPr algn="ctr" eaLnBrk="1" hangingPunct="1">
              <a:lnSpc>
                <a:spcPts val="2000"/>
              </a:lnSpc>
            </a:pPr>
            <a:r>
              <a:rPr lang="en-US" altLang="en-US"/>
              <a:t>Shimon Israel, MTC</a:t>
            </a:r>
            <a:endParaRPr lang="en-US" altLang="en-US" i="1"/>
          </a:p>
          <a:p>
            <a:pPr algn="ctr" eaLnBrk="1" hangingPunct="1">
              <a:lnSpc>
                <a:spcPts val="2000"/>
              </a:lnSpc>
            </a:pPr>
            <a:r>
              <a:rPr lang="en-US" altLang="en-US"/>
              <a:t>Ron Chicka, ARDC</a:t>
            </a:r>
          </a:p>
          <a:p>
            <a:pPr algn="ctr" eaLnBrk="1" hangingPunct="1">
              <a:lnSpc>
                <a:spcPts val="2000"/>
              </a:lnSpc>
            </a:pPr>
            <a:r>
              <a:rPr lang="en-US" altLang="en-US"/>
              <a:t>John Sharp, ACOGOK</a:t>
            </a:r>
          </a:p>
          <a:p>
            <a:pPr algn="ctr" eaLnBrk="1" hangingPunct="1">
              <a:lnSpc>
                <a:spcPts val="2000"/>
              </a:lnSpc>
            </a:pPr>
            <a:r>
              <a:rPr lang="en-US" altLang="en-US"/>
              <a:t>MaryAnn Waldinger, COMPASS</a:t>
            </a:r>
          </a:p>
          <a:p>
            <a:pPr algn="ctr" eaLnBrk="1" hangingPunct="1">
              <a:lnSpc>
                <a:spcPts val="2000"/>
              </a:lnSpc>
            </a:pPr>
            <a:r>
              <a:rPr lang="en-US" altLang="en-US"/>
              <a:t>Benjamin Gruswitz, DVRPC</a:t>
            </a:r>
          </a:p>
        </p:txBody>
      </p:sp>
      <p:sp>
        <p:nvSpPr>
          <p:cNvPr id="10244" name="Rectangle 2"/>
          <p:cNvSpPr>
            <a:spLocks noChangeArrowheads="1"/>
          </p:cNvSpPr>
          <p:nvPr/>
        </p:nvSpPr>
        <p:spPr bwMode="auto">
          <a:xfrm>
            <a:off x="346075" y="3716338"/>
            <a:ext cx="3600450" cy="2078037"/>
          </a:xfrm>
          <a:prstGeom prst="rect">
            <a:avLst/>
          </a:prstGeom>
          <a:solidFill>
            <a:schemeClr val="bg1"/>
          </a:solidFill>
          <a:ln w="19050">
            <a:solidFill>
              <a:srgbClr val="0000FF"/>
            </a:solidFill>
            <a:miter lim="800000"/>
            <a:headEnd/>
            <a:tailEnd/>
          </a:ln>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1800"/>
              </a:lnSpc>
            </a:pPr>
            <a:r>
              <a:rPr lang="en-US" altLang="en-US" b="1" i="1"/>
              <a:t>States</a:t>
            </a:r>
            <a:endParaRPr lang="en-US" altLang="en-US"/>
          </a:p>
          <a:p>
            <a:pPr algn="ctr" eaLnBrk="1" hangingPunct="1">
              <a:lnSpc>
                <a:spcPts val="1800"/>
              </a:lnSpc>
            </a:pPr>
            <a:r>
              <a:rPr lang="en-US" altLang="en-US"/>
              <a:t>Laine Heltebridle, PA (Region I)</a:t>
            </a:r>
          </a:p>
          <a:p>
            <a:pPr algn="ctr" eaLnBrk="1" hangingPunct="1">
              <a:lnSpc>
                <a:spcPts val="1800"/>
              </a:lnSpc>
            </a:pPr>
            <a:r>
              <a:rPr lang="en-US" altLang="en-US"/>
              <a:t>Mark Grainer, NY</a:t>
            </a:r>
            <a:r>
              <a:rPr lang="en-US" altLang="en-US" b="1" i="1"/>
              <a:t> </a:t>
            </a:r>
            <a:r>
              <a:rPr lang="en-US" altLang="en-US"/>
              <a:t>(Region I)</a:t>
            </a:r>
          </a:p>
          <a:p>
            <a:pPr algn="ctr" eaLnBrk="1" hangingPunct="1">
              <a:lnSpc>
                <a:spcPts val="1800"/>
              </a:lnSpc>
            </a:pPr>
            <a:r>
              <a:rPr lang="en-US" altLang="en-US"/>
              <a:t>Thomas Hill, FL (Region II)</a:t>
            </a:r>
          </a:p>
          <a:p>
            <a:pPr algn="ctr" eaLnBrk="1" hangingPunct="1">
              <a:lnSpc>
                <a:spcPts val="1800"/>
              </a:lnSpc>
            </a:pPr>
            <a:r>
              <a:rPr lang="en-US" altLang="en-US"/>
              <a:t>Habte Kassa, GA (Region II)</a:t>
            </a:r>
            <a:br>
              <a:rPr lang="en-US" altLang="en-US"/>
            </a:br>
            <a:r>
              <a:rPr lang="en-US" altLang="en-US"/>
              <a:t> Phillip Mescher, IA (Region III)</a:t>
            </a:r>
          </a:p>
          <a:p>
            <a:pPr algn="ctr" eaLnBrk="1" hangingPunct="1">
              <a:lnSpc>
                <a:spcPts val="1800"/>
              </a:lnSpc>
            </a:pPr>
            <a:r>
              <a:rPr lang="en-US" altLang="en-US"/>
              <a:t>Jennifer Murray, WI (Region III)</a:t>
            </a:r>
          </a:p>
          <a:p>
            <a:pPr algn="ctr" eaLnBrk="1" hangingPunct="1">
              <a:lnSpc>
                <a:spcPts val="1800"/>
              </a:lnSpc>
            </a:pPr>
            <a:r>
              <a:rPr lang="en-US" altLang="en-US"/>
              <a:t>Elizabeth Robbins, WA (Region IV) Nicholas Deal, CA (Region IV)</a:t>
            </a:r>
          </a:p>
        </p:txBody>
      </p:sp>
      <p:sp>
        <p:nvSpPr>
          <p:cNvPr id="4101" name="Rectangle 4"/>
          <p:cNvSpPr>
            <a:spLocks noChangeArrowheads="1"/>
          </p:cNvSpPr>
          <p:nvPr/>
        </p:nvSpPr>
        <p:spPr bwMode="auto">
          <a:xfrm>
            <a:off x="4244866" y="3187899"/>
            <a:ext cx="4399179" cy="2769989"/>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numCol="2"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b="1" i="1" dirty="0" smtClean="0"/>
              <a:t>Liaisons</a:t>
            </a:r>
            <a:endParaRPr lang="en-US" altLang="en-US" dirty="0" smtClean="0"/>
          </a:p>
          <a:p>
            <a:pPr algn="ctr" eaLnBrk="1" hangingPunct="1">
              <a:defRPr/>
            </a:pPr>
            <a:r>
              <a:rPr lang="en-US" altLang="en-US" sz="1200" dirty="0"/>
              <a:t>Charlynn Burd, Census Bureau</a:t>
            </a:r>
          </a:p>
          <a:p>
            <a:pPr algn="ctr" eaLnBrk="1" hangingPunct="1">
              <a:defRPr/>
            </a:pPr>
            <a:r>
              <a:rPr lang="en-US" altLang="en-US" sz="1200" dirty="0"/>
              <a:t>Ken Cervenka, FTA</a:t>
            </a:r>
          </a:p>
          <a:p>
            <a:pPr algn="ctr" eaLnBrk="1" hangingPunct="1">
              <a:defRPr/>
            </a:pPr>
            <a:r>
              <a:rPr lang="en-US" altLang="en-US" sz="1200" dirty="0"/>
              <a:t>Joseph Hausman, FHWA</a:t>
            </a:r>
          </a:p>
          <a:p>
            <a:pPr algn="ctr" eaLnBrk="1" hangingPunct="1">
              <a:defRPr/>
            </a:pPr>
            <a:r>
              <a:rPr lang="en-US" altLang="en-US" sz="1200" dirty="0"/>
              <a:t>Brian McKenzie, Census Bureau</a:t>
            </a:r>
          </a:p>
          <a:p>
            <a:pPr algn="ctr" eaLnBrk="1" hangingPunct="1">
              <a:defRPr/>
            </a:pPr>
            <a:r>
              <a:rPr lang="en-US" altLang="en-US" sz="1200" dirty="0"/>
              <a:t>Clara Reschovsky, OST-R, BTS</a:t>
            </a:r>
          </a:p>
          <a:p>
            <a:pPr algn="ctr" eaLnBrk="1" hangingPunct="1">
              <a:defRPr/>
            </a:pPr>
            <a:r>
              <a:rPr lang="en-US" altLang="en-US" b="1" i="1" dirty="0" smtClean="0"/>
              <a:t>Association Adjuncts</a:t>
            </a:r>
          </a:p>
          <a:p>
            <a:pPr algn="ctr" eaLnBrk="1" hangingPunct="1">
              <a:defRPr/>
            </a:pPr>
            <a:r>
              <a:rPr lang="en-US" altLang="en-US" sz="1200" dirty="0"/>
              <a:t>Bill Keyrouze, AMPO</a:t>
            </a:r>
          </a:p>
          <a:p>
            <a:pPr algn="ctr" eaLnBrk="1" hangingPunct="1">
              <a:defRPr/>
            </a:pPr>
            <a:r>
              <a:rPr lang="en-US" altLang="en-US" sz="1200" dirty="0"/>
              <a:t>Tom Palmerlee, TRB</a:t>
            </a:r>
          </a:p>
          <a:p>
            <a:pPr algn="ctr" eaLnBrk="1" hangingPunct="1">
              <a:defRPr/>
            </a:pPr>
            <a:r>
              <a:rPr lang="en-US" altLang="en-US" sz="1200" dirty="0"/>
              <a:t>Erich Zimmermann, NARC</a:t>
            </a:r>
          </a:p>
          <a:p>
            <a:pPr algn="ctr" eaLnBrk="1" hangingPunct="1">
              <a:defRPr/>
            </a:pPr>
            <a:r>
              <a:rPr lang="en-US" altLang="en-US" b="1" i="1" dirty="0" smtClean="0"/>
              <a:t>Technical Adjuncts</a:t>
            </a:r>
          </a:p>
          <a:p>
            <a:pPr algn="ctr" eaLnBrk="1" hangingPunct="1">
              <a:defRPr/>
            </a:pPr>
            <a:r>
              <a:rPr lang="en-US" altLang="en-US" sz="1200" dirty="0"/>
              <a:t>JJ (Jing Jing) </a:t>
            </a:r>
            <a:r>
              <a:rPr lang="en-US" altLang="en-US" sz="1200" dirty="0" smtClean="0"/>
              <a:t>Zang</a:t>
            </a:r>
          </a:p>
          <a:p>
            <a:pPr algn="ctr" eaLnBrk="1" hangingPunct="1">
              <a:defRPr/>
            </a:pPr>
            <a:r>
              <a:rPr lang="en-US" altLang="en-US" sz="1200" dirty="0" smtClean="0"/>
              <a:t>Krishnan Viswanathan</a:t>
            </a:r>
            <a:endParaRPr lang="en-US" altLang="en-US" sz="1200" dirty="0"/>
          </a:p>
          <a:p>
            <a:pPr algn="ctr" eaLnBrk="1" hangingPunct="1">
              <a:defRPr/>
            </a:pPr>
            <a:r>
              <a:rPr lang="en-US" altLang="en-US" sz="1200" dirty="0"/>
              <a:t>Gabe (</a:t>
            </a:r>
            <a:r>
              <a:rPr lang="en-US" altLang="en-US" sz="1200" dirty="0" err="1"/>
              <a:t>Jiangbo</a:t>
            </a:r>
            <a:r>
              <a:rPr lang="en-US" altLang="en-US" sz="1200" dirty="0"/>
              <a:t>) Yu</a:t>
            </a:r>
          </a:p>
          <a:p>
            <a:pPr algn="ctr" eaLnBrk="1" hangingPunct="1">
              <a:defRPr/>
            </a:pPr>
            <a:r>
              <a:rPr lang="en-US" altLang="en-US" sz="1200" dirty="0"/>
              <a:t>   Cambridge Systematics</a:t>
            </a:r>
          </a:p>
          <a:p>
            <a:pPr algn="ctr" eaLnBrk="1" hangingPunct="1">
              <a:defRPr/>
            </a:pPr>
            <a:r>
              <a:rPr lang="en-US" altLang="en-US" b="1" i="1" dirty="0" smtClean="0"/>
              <a:t>AASHTO Staff</a:t>
            </a:r>
          </a:p>
          <a:p>
            <a:pPr algn="ctr" eaLnBrk="1" hangingPunct="1">
              <a:defRPr/>
            </a:pPr>
            <a:r>
              <a:rPr lang="en-US" altLang="en-US" sz="1200" dirty="0" smtClean="0"/>
              <a:t>Penelope Weinberger</a:t>
            </a:r>
          </a:p>
          <a:p>
            <a:pPr algn="ctr" eaLnBrk="1" hangingPunct="1">
              <a:defRPr/>
            </a:pPr>
            <a:r>
              <a:rPr lang="en-US" altLang="en-US" sz="1200" dirty="0" smtClean="0"/>
              <a:t>Caroline Kieltyka</a:t>
            </a:r>
          </a:p>
          <a:p>
            <a:pPr algn="ctr" eaLnBrk="1" hangingPunct="1">
              <a:defRPr/>
            </a:pPr>
            <a:r>
              <a:rPr lang="en-US" altLang="en-US" sz="1200" dirty="0" smtClean="0"/>
              <a:t>Matt Hardy</a:t>
            </a:r>
          </a:p>
          <a:p>
            <a:pPr algn="ctr" eaLnBrk="1" hangingPunct="1">
              <a:defRPr/>
            </a:pPr>
            <a:endParaRPr lang="en-US" altLang="en-US" b="1" i="1" dirty="0" smtClean="0"/>
          </a:p>
          <a:p>
            <a:pPr algn="ctr" eaLnBrk="1" hangingPunct="1">
              <a:defRPr/>
            </a:pPr>
            <a:r>
              <a:rPr lang="en-US" altLang="en-US" b="1" i="1" dirty="0" smtClean="0"/>
              <a:t>Subject Matter Experts</a:t>
            </a:r>
          </a:p>
        </p:txBody>
      </p:sp>
      <p:sp>
        <p:nvSpPr>
          <p:cNvPr id="593925" name="Rectangle 5"/>
          <p:cNvSpPr>
            <a:spLocks noChangeArrowheads="1"/>
          </p:cNvSpPr>
          <p:nvPr/>
        </p:nvSpPr>
        <p:spPr bwMode="auto">
          <a:xfrm>
            <a:off x="3881438" y="1676400"/>
            <a:ext cx="5126037" cy="830263"/>
          </a:xfrm>
          <a:prstGeom prst="rect">
            <a:avLst/>
          </a:prstGeom>
          <a:noFill/>
          <a:ln w="19050">
            <a:solidFill>
              <a:srgbClr val="0000FF"/>
            </a:solidFill>
            <a:miter lim="800000"/>
            <a:headEnd/>
            <a:tailEnd/>
          </a:ln>
          <a:effectLst/>
        </p:spPr>
        <p:txBody>
          <a:bodyPr lIns="0" tIns="91440" rIns="0" bIns="0" anchor="ctr">
            <a:spAutoFit/>
          </a:bodyPr>
          <a:lstStyle/>
          <a:p>
            <a:pPr algn="ctr" eaLnBrk="1" hangingPunct="1">
              <a:lnSpc>
                <a:spcPts val="1800"/>
              </a:lnSpc>
              <a:defRPr/>
            </a:pPr>
            <a:r>
              <a:rPr lang="en-US" b="1" dirty="0">
                <a:latin typeface="Arial" charset="0"/>
              </a:rPr>
              <a:t>Chair: </a:t>
            </a:r>
            <a:r>
              <a:rPr lang="en-US" dirty="0">
                <a:latin typeface="Arial" charset="0"/>
              </a:rPr>
              <a:t>Jessie Jones, AR</a:t>
            </a:r>
            <a:r>
              <a:rPr lang="en-US" dirty="0">
                <a:solidFill>
                  <a:srgbClr val="B2B2B2"/>
                </a:solidFill>
                <a:latin typeface="Arial" charset="0"/>
              </a:rPr>
              <a:t> </a:t>
            </a:r>
            <a:r>
              <a:rPr lang="en-US" dirty="0">
                <a:latin typeface="Arial" charset="0"/>
              </a:rPr>
              <a:t>(Region IV)</a:t>
            </a:r>
            <a:br>
              <a:rPr lang="en-US" dirty="0">
                <a:latin typeface="Arial" charset="0"/>
              </a:rPr>
            </a:br>
            <a:r>
              <a:rPr lang="en-US" b="1" dirty="0">
                <a:latin typeface="Arial" charset="0"/>
              </a:rPr>
              <a:t>Vice Chair: </a:t>
            </a:r>
            <a:r>
              <a:rPr lang="en-US" altLang="en-US" dirty="0">
                <a:solidFill>
                  <a:srgbClr val="000000"/>
                </a:solidFill>
              </a:rPr>
              <a:t>Guy Rousseau, ARC</a:t>
            </a:r>
          </a:p>
          <a:p>
            <a:pPr algn="ctr" eaLnBrk="1" hangingPunct="1">
              <a:defRPr/>
            </a:pPr>
            <a:r>
              <a:rPr lang="en-US" b="1" dirty="0">
                <a:latin typeface="Arial" charset="0"/>
              </a:rPr>
              <a:t>AASHTO Liaison</a:t>
            </a:r>
            <a:r>
              <a:rPr lang="en-US" b="1" dirty="0">
                <a:effectLst>
                  <a:outerShdw blurRad="38100" dist="38100" dir="2700000" algn="tl">
                    <a:srgbClr val="C0C0C0"/>
                  </a:outerShdw>
                </a:effectLst>
                <a:latin typeface="Arial" charset="0"/>
              </a:rPr>
              <a:t>:</a:t>
            </a:r>
            <a:r>
              <a:rPr lang="en-US" b="1" dirty="0">
                <a:latin typeface="Arial" charset="0"/>
              </a:rPr>
              <a:t> </a:t>
            </a:r>
            <a:r>
              <a:rPr lang="en-US" dirty="0">
                <a:latin typeface="Arial" charset="0"/>
              </a:rPr>
              <a:t>Penelope Weinberger</a:t>
            </a:r>
            <a:endParaRPr lang="en-US" b="1" dirty="0">
              <a:latin typeface="Arial" charset="0"/>
            </a:endParaRPr>
          </a:p>
        </p:txBody>
      </p:sp>
      <p:sp>
        <p:nvSpPr>
          <p:cNvPr id="10247" name="Text Box 6"/>
          <p:cNvSpPr txBox="1">
            <a:spLocks noChangeArrowheads="1"/>
          </p:cNvSpPr>
          <p:nvPr/>
        </p:nvSpPr>
        <p:spPr bwMode="auto">
          <a:xfrm>
            <a:off x="4054475" y="2714625"/>
            <a:ext cx="4953000" cy="3683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rPr>
              <a:t>16 voting members, 9 states and 8 MPOs</a:t>
            </a:r>
          </a:p>
        </p:txBody>
      </p:sp>
      <p:sp>
        <p:nvSpPr>
          <p:cNvPr id="593928" name="Text Box 8"/>
          <p:cNvSpPr txBox="1">
            <a:spLocks noChangeArrowheads="1"/>
          </p:cNvSpPr>
          <p:nvPr/>
        </p:nvSpPr>
        <p:spPr bwMode="auto">
          <a:xfrm>
            <a:off x="12700" y="893763"/>
            <a:ext cx="8534400" cy="584200"/>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rgbClr val="FF0000"/>
                </a:solidFill>
                <a:latin typeface="Arial" charset="0"/>
              </a:rPr>
              <a:t>     Guided by an AASHTO Oversight Board </a:t>
            </a:r>
            <a:r>
              <a:rPr lang="en-US" sz="3200" b="1" dirty="0">
                <a:solidFill>
                  <a:srgbClr val="0000FF"/>
                </a:solidFill>
                <a:effectLst>
                  <a:outerShdw blurRad="38100" dist="38100" dir="2700000" algn="tl">
                    <a:srgbClr val="C0C0C0"/>
                  </a:outerShdw>
                </a:effectLst>
                <a:latin typeface="Arial" charset="0"/>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xfrm>
            <a:off x="366713" y="523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Applications Module</a:t>
            </a:r>
          </a:p>
        </p:txBody>
      </p:sp>
      <p:sp>
        <p:nvSpPr>
          <p:cNvPr id="3" name="Content Placeholder 2"/>
          <p:cNvSpPr>
            <a:spLocks noGrp="1"/>
          </p:cNvSpPr>
          <p:nvPr>
            <p:ph idx="1"/>
          </p:nvPr>
        </p:nvSpPr>
        <p:spPr>
          <a:xfrm>
            <a:off x="193675" y="1066800"/>
            <a:ext cx="8870950" cy="5338763"/>
          </a:xfrm>
        </p:spPr>
        <p:txBody>
          <a:bodyPr/>
          <a:lstStyle/>
          <a:p>
            <a:pPr marL="0" indent="0" eaLnBrk="1" fontAlgn="auto" hangingPunct="1">
              <a:spcBef>
                <a:spcPts val="0"/>
              </a:spcBef>
              <a:spcAft>
                <a:spcPts val="0"/>
              </a:spcAft>
              <a:buFontTx/>
              <a:buNone/>
              <a:defRPr/>
            </a:pPr>
            <a:r>
              <a:rPr lang="en-US" sz="2000" b="1" dirty="0" smtClean="0"/>
              <a:t>Two scenarios when applying CTPP (or any) data:</a:t>
            </a:r>
          </a:p>
          <a:p>
            <a:pPr lvl="1" eaLnBrk="1" fontAlgn="auto" hangingPunct="1">
              <a:spcBef>
                <a:spcPts val="0"/>
              </a:spcBef>
              <a:spcAft>
                <a:spcPts val="0"/>
              </a:spcAft>
              <a:buFont typeface="Arial" panose="020B0604020202020204" pitchFamily="34" charset="0"/>
              <a:buChar char="•"/>
              <a:defRPr/>
            </a:pPr>
            <a:r>
              <a:rPr lang="en-US" sz="2000" dirty="0" smtClean="0"/>
              <a:t>Pantry: What can I do with this data? (What can </a:t>
            </a:r>
            <a:r>
              <a:rPr lang="en-US" sz="2000" dirty="0"/>
              <a:t>I cook with the ingredients at </a:t>
            </a:r>
            <a:r>
              <a:rPr lang="en-US" sz="2000" dirty="0" smtClean="0"/>
              <a:t>hand?)</a:t>
            </a:r>
            <a:endParaRPr lang="en-US" sz="2000" dirty="0"/>
          </a:p>
          <a:p>
            <a:pPr lvl="1" eaLnBrk="1" fontAlgn="auto" hangingPunct="1">
              <a:spcBef>
                <a:spcPts val="0"/>
              </a:spcBef>
              <a:spcAft>
                <a:spcPts val="0"/>
              </a:spcAft>
              <a:buFont typeface="Arial" panose="020B0604020202020204" pitchFamily="34" charset="0"/>
              <a:buChar char="•"/>
              <a:defRPr/>
            </a:pPr>
            <a:r>
              <a:rPr lang="en-US" sz="2000" dirty="0" smtClean="0"/>
              <a:t>Recipe: Do I have what I need to solve this problem? (Do </a:t>
            </a:r>
            <a:r>
              <a:rPr lang="en-US" sz="2000" dirty="0"/>
              <a:t>I have sufficient ingredients for cooking with </a:t>
            </a:r>
            <a:r>
              <a:rPr lang="en-US" sz="2000" dirty="0" smtClean="0"/>
              <a:t>this </a:t>
            </a:r>
            <a:r>
              <a:rPr lang="en-US" sz="2000" dirty="0"/>
              <a:t>recipe</a:t>
            </a:r>
            <a:r>
              <a:rPr lang="en-US" sz="2000" dirty="0" smtClean="0"/>
              <a:t>?)</a:t>
            </a:r>
          </a:p>
          <a:p>
            <a:pPr marL="0" indent="0" eaLnBrk="1" fontAlgn="auto" hangingPunct="1">
              <a:spcBef>
                <a:spcPts val="0"/>
              </a:spcBef>
              <a:spcAft>
                <a:spcPts val="0"/>
              </a:spcAft>
              <a:buFontTx/>
              <a:buNone/>
              <a:defRPr/>
            </a:pPr>
            <a:endParaRPr lang="en-US" sz="2400" dirty="0" smtClean="0"/>
          </a:p>
          <a:p>
            <a:pPr marL="0" indent="0" eaLnBrk="1" fontAlgn="auto" hangingPunct="1">
              <a:spcBef>
                <a:spcPts val="0"/>
              </a:spcBef>
              <a:spcAft>
                <a:spcPts val="0"/>
              </a:spcAft>
              <a:buFontTx/>
              <a:buNone/>
              <a:defRPr/>
            </a:pPr>
            <a:r>
              <a:rPr lang="en-US" sz="2400" dirty="0"/>
              <a:t>	</a:t>
            </a:r>
            <a:r>
              <a:rPr lang="en-US" sz="2400" dirty="0" smtClean="0"/>
              <a:t>			</a:t>
            </a:r>
          </a:p>
          <a:p>
            <a:pPr marL="0" indent="0" eaLnBrk="1" fontAlgn="auto" hangingPunct="1">
              <a:spcBef>
                <a:spcPts val="0"/>
              </a:spcBef>
              <a:spcAft>
                <a:spcPts val="0"/>
              </a:spcAft>
              <a:buFontTx/>
              <a:buNone/>
              <a:defRPr/>
            </a:pPr>
            <a:r>
              <a:rPr lang="en-US" sz="2400" dirty="0"/>
              <a:t>	</a:t>
            </a:r>
            <a:r>
              <a:rPr lang="en-US" sz="2400" dirty="0" smtClean="0"/>
              <a:t>			</a:t>
            </a:r>
            <a:r>
              <a:rPr lang="en-US" sz="2000" dirty="0" smtClean="0"/>
              <a:t>vs. </a:t>
            </a:r>
            <a:endParaRPr lang="en-US" sz="2400" dirty="0"/>
          </a:p>
          <a:p>
            <a:pPr marL="0" indent="0" eaLnBrk="1" fontAlgn="auto" hangingPunct="1">
              <a:spcBef>
                <a:spcPts val="0"/>
              </a:spcBef>
              <a:spcAft>
                <a:spcPts val="0"/>
              </a:spcAft>
              <a:buFontTx/>
              <a:buNone/>
              <a:defRPr/>
            </a:pPr>
            <a:endParaRPr lang="en-US" sz="2400" dirty="0" smtClean="0"/>
          </a:p>
          <a:p>
            <a:pPr marL="0" indent="0" eaLnBrk="1" fontAlgn="auto" hangingPunct="1">
              <a:spcBef>
                <a:spcPts val="0"/>
              </a:spcBef>
              <a:spcAft>
                <a:spcPts val="0"/>
              </a:spcAft>
              <a:buFontTx/>
              <a:buNone/>
              <a:defRPr/>
            </a:pPr>
            <a:endParaRPr lang="en-US" sz="2400" dirty="0"/>
          </a:p>
          <a:p>
            <a:pPr marL="0" indent="0" eaLnBrk="1" fontAlgn="auto" hangingPunct="1">
              <a:spcBef>
                <a:spcPts val="0"/>
              </a:spcBef>
              <a:spcAft>
                <a:spcPts val="0"/>
              </a:spcAft>
              <a:buFontTx/>
              <a:buNone/>
              <a:defRPr/>
            </a:pPr>
            <a:endParaRPr lang="en-US" sz="2000" dirty="0" smtClean="0"/>
          </a:p>
          <a:p>
            <a:pPr marL="0" indent="0" eaLnBrk="1" fontAlgn="auto" hangingPunct="1">
              <a:spcBef>
                <a:spcPts val="0"/>
              </a:spcBef>
              <a:spcAft>
                <a:spcPts val="0"/>
              </a:spcAft>
              <a:buFontTx/>
              <a:buNone/>
              <a:defRPr/>
            </a:pPr>
            <a:r>
              <a:rPr lang="en-US" sz="2000" b="1" dirty="0" smtClean="0"/>
              <a:t>Because </a:t>
            </a:r>
            <a:r>
              <a:rPr lang="en-US" sz="2000" b="1" dirty="0"/>
              <a:t>CTPP has common and well documented uses such as calibrating and validating travel demand models, we will show some examples of less common applications that hopefully inspire you to come up with your own.</a:t>
            </a:r>
          </a:p>
          <a:p>
            <a:pPr>
              <a:defRPr/>
            </a:pPr>
            <a:endParaRPr lang="en-US" dirty="0" smtClean="0"/>
          </a:p>
          <a:p>
            <a:pPr>
              <a:defRPr/>
            </a:pPr>
            <a:endParaRPr lang="en-US" dirty="0"/>
          </a:p>
        </p:txBody>
      </p:sp>
      <p:sp>
        <p:nvSpPr>
          <p:cNvPr id="7987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C68C4F-B517-4663-B850-3D857F3F3CE1}" type="slidenum">
              <a:rPr lang="en-US" altLang="en-US" smtClean="0"/>
              <a:pPr/>
              <a:t>60</a:t>
            </a:fld>
            <a:endParaRPr lang="en-US" altLang="en-US" smtClean="0"/>
          </a:p>
        </p:txBody>
      </p:sp>
      <p:pic>
        <p:nvPicPr>
          <p:cNvPr id="79877"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3041650"/>
            <a:ext cx="2390775"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98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041650"/>
            <a:ext cx="3894138"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Placeholder 5"/>
          <p:cNvSpPr>
            <a:spLocks noGrp="1"/>
          </p:cNvSpPr>
          <p:nvPr>
            <p:ph type="body" idx="1"/>
          </p:nvPr>
        </p:nvSpPr>
        <p:spPr bwMode="auto">
          <a:xfrm>
            <a:off x="482600" y="146050"/>
            <a:ext cx="4040188" cy="977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000" smtClean="0"/>
              <a:t>How do I know if my application can be analyzed with CTPP?</a:t>
            </a:r>
          </a:p>
          <a:p>
            <a:endParaRPr lang="en-US" altLang="en-US" sz="2000" smtClean="0"/>
          </a:p>
        </p:txBody>
      </p:sp>
      <p:sp>
        <p:nvSpPr>
          <p:cNvPr id="7" name="Content Placeholder 6"/>
          <p:cNvSpPr>
            <a:spLocks noGrp="1"/>
          </p:cNvSpPr>
          <p:nvPr>
            <p:ph sz="half" idx="2"/>
          </p:nvPr>
        </p:nvSpPr>
        <p:spPr>
          <a:xfrm>
            <a:off x="457200" y="1412875"/>
            <a:ext cx="4040188" cy="4713288"/>
          </a:xfrm>
        </p:spPr>
        <p:txBody>
          <a:bodyPr/>
          <a:lstStyle/>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data elements </a:t>
            </a:r>
            <a:r>
              <a:rPr lang="en-US" sz="2000" dirty="0" smtClean="0">
                <a:latin typeface="+mj-lt"/>
                <a:cs typeface="Arial" panose="020B0604020202020204" pitchFamily="34" charset="0"/>
              </a:rPr>
              <a:t>are required</a:t>
            </a:r>
            <a:r>
              <a:rPr lang="en-US" sz="2000" dirty="0">
                <a:latin typeface="+mj-lt"/>
                <a:cs typeface="Arial" panose="020B0604020202020204" pitchFamily="34" charset="0"/>
              </a:rPr>
              <a:t>? </a:t>
            </a:r>
            <a:endParaRPr lang="en-US" sz="2000" dirty="0" smtClean="0">
              <a:latin typeface="+mj-lt"/>
              <a:cs typeface="Arial" panose="020B0604020202020204" pitchFamily="34" charset="0"/>
            </a:endParaRPr>
          </a:p>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population am I assessing, </a:t>
            </a:r>
            <a:endParaRPr lang="en-US" sz="2000" dirty="0" smtClean="0">
              <a:latin typeface="+mj-lt"/>
              <a:cs typeface="Arial" panose="020B0604020202020204" pitchFamily="34" charset="0"/>
            </a:endParaRPr>
          </a:p>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timeframe is relevant to my analysis, </a:t>
            </a:r>
            <a:endParaRPr lang="en-US" sz="2000" dirty="0" smtClean="0">
              <a:latin typeface="+mj-lt"/>
              <a:cs typeface="Arial" panose="020B0604020202020204" pitchFamily="34" charset="0"/>
            </a:endParaRPr>
          </a:p>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variables do I need to incorporate?  </a:t>
            </a:r>
            <a:endParaRPr lang="en-US" sz="2000" dirty="0" smtClean="0">
              <a:latin typeface="+mj-lt"/>
              <a:cs typeface="Arial" panose="020B0604020202020204" pitchFamily="34" charset="0"/>
            </a:endParaRPr>
          </a:p>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geography am I looking at – is the data tabulated at a geography I can </a:t>
            </a:r>
            <a:r>
              <a:rPr lang="en-US" sz="2000" dirty="0" smtClean="0">
                <a:latin typeface="+mj-lt"/>
                <a:cs typeface="Arial" panose="020B0604020202020204" pitchFamily="34" charset="0"/>
              </a:rPr>
              <a:t>use?</a:t>
            </a:r>
          </a:p>
          <a:p>
            <a:pPr>
              <a:spcBef>
                <a:spcPct val="0"/>
              </a:spcBef>
              <a:tabLst>
                <a:tab pos="5368925" algn="r"/>
                <a:tab pos="6400800" algn="r"/>
              </a:tabLst>
              <a:defRPr/>
            </a:pPr>
            <a:r>
              <a:rPr lang="en-US" sz="2000" dirty="0" smtClean="0">
                <a:latin typeface="+mj-lt"/>
                <a:cs typeface="Arial" panose="020B0604020202020204" pitchFamily="34" charset="0"/>
              </a:rPr>
              <a:t>What </a:t>
            </a:r>
            <a:r>
              <a:rPr lang="en-US" sz="2000" dirty="0">
                <a:latin typeface="+mj-lt"/>
                <a:cs typeface="Arial" panose="020B0604020202020204" pitchFamily="34" charset="0"/>
              </a:rPr>
              <a:t>question am I trying to </a:t>
            </a:r>
            <a:r>
              <a:rPr lang="en-US" sz="2000" dirty="0" smtClean="0">
                <a:latin typeface="+mj-lt"/>
                <a:cs typeface="Arial" panose="020B0604020202020204" pitchFamily="34" charset="0"/>
              </a:rPr>
              <a:t>answer</a:t>
            </a:r>
          </a:p>
          <a:p>
            <a:pPr>
              <a:spcBef>
                <a:spcPct val="0"/>
              </a:spcBef>
              <a:tabLst>
                <a:tab pos="5368925" algn="r"/>
                <a:tab pos="6400800" algn="r"/>
              </a:tabLst>
              <a:defRPr/>
            </a:pPr>
            <a:r>
              <a:rPr lang="en-US" sz="2000" dirty="0" smtClean="0">
                <a:latin typeface="+mj-lt"/>
                <a:cs typeface="Arial" panose="020B0604020202020204" pitchFamily="34" charset="0"/>
              </a:rPr>
              <a:t>Who </a:t>
            </a:r>
            <a:r>
              <a:rPr lang="en-US" sz="2000" dirty="0">
                <a:latin typeface="+mj-lt"/>
                <a:cs typeface="Arial" panose="020B0604020202020204" pitchFamily="34" charset="0"/>
              </a:rPr>
              <a:t>is my audience</a:t>
            </a:r>
            <a:endParaRPr lang="en-US" sz="2000" dirty="0">
              <a:latin typeface="+mj-lt"/>
            </a:endParaRPr>
          </a:p>
          <a:p>
            <a:pPr>
              <a:defRPr/>
            </a:pPr>
            <a:endParaRPr lang="en-US" dirty="0"/>
          </a:p>
        </p:txBody>
      </p:sp>
      <p:sp>
        <p:nvSpPr>
          <p:cNvPr id="80900" name="Text Placeholder 7"/>
          <p:cNvSpPr>
            <a:spLocks noGrp="1"/>
          </p:cNvSpPr>
          <p:nvPr>
            <p:ph type="body" sz="quarter" idx="3"/>
          </p:nvPr>
        </p:nvSpPr>
        <p:spPr bwMode="auto">
          <a:xfrm>
            <a:off x="4687888" y="433388"/>
            <a:ext cx="4041775" cy="74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000" smtClean="0"/>
              <a:t>How do I know if CTPP has the data I need for my application?</a:t>
            </a:r>
          </a:p>
          <a:p>
            <a:endParaRPr lang="en-US" altLang="en-US" smtClean="0"/>
          </a:p>
        </p:txBody>
      </p:sp>
      <p:sp>
        <p:nvSpPr>
          <p:cNvPr id="9" name="Content Placeholder 8"/>
          <p:cNvSpPr>
            <a:spLocks noGrp="1"/>
          </p:cNvSpPr>
          <p:nvPr>
            <p:ph sz="quarter" idx="4"/>
          </p:nvPr>
        </p:nvSpPr>
        <p:spPr>
          <a:xfrm>
            <a:off x="4645025" y="1296988"/>
            <a:ext cx="4362450" cy="4829175"/>
          </a:xfrm>
        </p:spPr>
        <p:txBody>
          <a:bodyPr/>
          <a:lstStyle/>
          <a:p>
            <a:pPr marL="628650" lvl="1" indent="-171450">
              <a:buFont typeface="Arial" panose="020B0604020202020204" pitchFamily="34" charset="0"/>
              <a:buChar char="•"/>
              <a:defRPr/>
            </a:pPr>
            <a:r>
              <a:rPr lang="en-US" dirty="0" smtClean="0"/>
              <a:t>CTPP is a </a:t>
            </a:r>
            <a:r>
              <a:rPr lang="en-US" dirty="0"/>
              <a:t>rich resource of </a:t>
            </a:r>
            <a:r>
              <a:rPr lang="en-US" dirty="0" smtClean="0"/>
              <a:t>demographic </a:t>
            </a:r>
            <a:r>
              <a:rPr lang="en-US" dirty="0"/>
              <a:t>data for </a:t>
            </a:r>
            <a:r>
              <a:rPr lang="en-US" dirty="0" smtClean="0"/>
              <a:t>people, workers, </a:t>
            </a:r>
            <a:r>
              <a:rPr lang="en-US" dirty="0"/>
              <a:t>and </a:t>
            </a:r>
            <a:r>
              <a:rPr lang="en-US" dirty="0" smtClean="0"/>
              <a:t>households, </a:t>
            </a:r>
          </a:p>
          <a:p>
            <a:pPr marL="628650" lvl="1" indent="-171450">
              <a:buFont typeface="Arial" panose="020B0604020202020204" pitchFamily="34" charset="0"/>
              <a:buChar char="•"/>
              <a:defRPr/>
            </a:pPr>
            <a:r>
              <a:rPr lang="en-US" altLang="en-US" dirty="0" smtClean="0"/>
              <a:t>Households</a:t>
            </a:r>
            <a:endParaRPr lang="en-US" altLang="en-US" dirty="0"/>
          </a:p>
          <a:p>
            <a:pPr marL="1085850" lvl="4" indent="-171450">
              <a:spcBef>
                <a:spcPts val="600"/>
              </a:spcBef>
              <a:buFont typeface="Arial" panose="020B0604020202020204" pitchFamily="34" charset="0"/>
              <a:buChar char="•"/>
              <a:defRPr/>
            </a:pPr>
            <a:r>
              <a:rPr lang="en-US" altLang="en-US" dirty="0"/>
              <a:t>Size, income, vehicles per household</a:t>
            </a:r>
          </a:p>
          <a:p>
            <a:pPr marL="685800" lvl="1" indent="-171450" eaLnBrk="1" hangingPunct="1">
              <a:spcBef>
                <a:spcPts val="600"/>
              </a:spcBef>
              <a:buFont typeface="Arial" panose="020B0604020202020204" pitchFamily="34" charset="0"/>
              <a:buChar char="•"/>
              <a:defRPr/>
            </a:pPr>
            <a:r>
              <a:rPr lang="en-US" altLang="en-US" dirty="0" smtClean="0"/>
              <a:t>Workers</a:t>
            </a:r>
            <a:endParaRPr lang="en-US" altLang="en-US" dirty="0"/>
          </a:p>
          <a:p>
            <a:pPr marL="1085850" lvl="3" indent="-171450" eaLnBrk="1" hangingPunct="1">
              <a:spcBef>
                <a:spcPts val="600"/>
              </a:spcBef>
              <a:buFont typeface="Arial" panose="020B0604020202020204" pitchFamily="34" charset="0"/>
              <a:buChar char="•"/>
              <a:defRPr/>
            </a:pPr>
            <a:r>
              <a:rPr lang="en-US" altLang="en-US" dirty="0"/>
              <a:t>Age and gender, occupations, earnings</a:t>
            </a:r>
          </a:p>
          <a:p>
            <a:pPr marL="685800" lvl="1" indent="-171450" eaLnBrk="1" hangingPunct="1">
              <a:spcBef>
                <a:spcPts val="600"/>
              </a:spcBef>
              <a:buFont typeface="Arial" panose="020B0604020202020204" pitchFamily="34" charset="0"/>
              <a:buChar char="•"/>
              <a:defRPr/>
            </a:pPr>
            <a:r>
              <a:rPr lang="en-US" altLang="en-US" dirty="0" smtClean="0"/>
              <a:t>Journey </a:t>
            </a:r>
            <a:r>
              <a:rPr lang="en-US" altLang="en-US" dirty="0"/>
              <a:t>to Work</a:t>
            </a:r>
          </a:p>
          <a:p>
            <a:pPr marL="1085850" lvl="3" indent="-171450" eaLnBrk="1" hangingPunct="1">
              <a:spcBef>
                <a:spcPts val="600"/>
              </a:spcBef>
              <a:buFont typeface="Arial" panose="020B0604020202020204" pitchFamily="34" charset="0"/>
              <a:buChar char="•"/>
              <a:defRPr/>
            </a:pPr>
            <a:r>
              <a:rPr lang="en-US" altLang="en-US" dirty="0"/>
              <a:t>Usual mode to work, commuting time, work departure time</a:t>
            </a:r>
          </a:p>
          <a:p>
            <a:pPr marL="685800" lvl="1" indent="-171450" eaLnBrk="1" hangingPunct="1">
              <a:spcBef>
                <a:spcPts val="600"/>
              </a:spcBef>
              <a:buFont typeface="Arial" panose="020B0604020202020204" pitchFamily="34" charset="0"/>
              <a:buChar char="•"/>
              <a:defRPr/>
            </a:pPr>
            <a:r>
              <a:rPr lang="en-US" altLang="en-US" dirty="0" smtClean="0"/>
              <a:t>Workplaces</a:t>
            </a:r>
            <a:endParaRPr lang="en-US" altLang="en-US" dirty="0"/>
          </a:p>
          <a:p>
            <a:pPr marL="1085850" lvl="3" indent="-171450" eaLnBrk="1" hangingPunct="1">
              <a:spcBef>
                <a:spcPts val="600"/>
              </a:spcBef>
              <a:buFont typeface="Arial" panose="020B0604020202020204" pitchFamily="34" charset="0"/>
              <a:buChar char="•"/>
              <a:defRPr/>
            </a:pPr>
            <a:r>
              <a:rPr lang="en-US" altLang="en-US" dirty="0"/>
              <a:t>Work locations, times of arrival at work</a:t>
            </a:r>
          </a:p>
          <a:p>
            <a:pPr>
              <a:defRPr/>
            </a:pPr>
            <a:endParaRPr lang="en-US" dirty="0"/>
          </a:p>
        </p:txBody>
      </p:sp>
      <p:sp>
        <p:nvSpPr>
          <p:cNvPr id="809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8DF1B5-10FE-4307-AE3E-F64FB487B121}" type="slidenum">
              <a:rPr lang="en-US" altLang="en-US" smtClean="0"/>
              <a:pPr/>
              <a:t>61</a:t>
            </a:fld>
            <a:endParaRPr lang="en-US" alt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xfrm>
            <a:off x="228600" y="146050"/>
            <a:ext cx="86868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800" b="1" smtClean="0"/>
              <a:t>Example 1: Visualize Commuter Flows of SCAG</a:t>
            </a:r>
          </a:p>
        </p:txBody>
      </p:sp>
      <p:sp>
        <p:nvSpPr>
          <p:cNvPr id="81923" name="Content Placeholder 2"/>
          <p:cNvSpPr>
            <a:spLocks noGrp="1"/>
          </p:cNvSpPr>
          <p:nvPr>
            <p:ph idx="1"/>
          </p:nvPr>
        </p:nvSpPr>
        <p:spPr bwMode="auto">
          <a:xfrm>
            <a:off x="457200" y="1182688"/>
            <a:ext cx="8229600" cy="98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ct val="0"/>
              </a:spcBef>
              <a:buFontTx/>
              <a:buNone/>
            </a:pPr>
            <a:r>
              <a:rPr lang="en-US" altLang="en-US" sz="2400" smtClean="0"/>
              <a:t>Suppose SCAG plans to visualize the commuter flow data by means of transportation aka mode (Table A302103)</a:t>
            </a:r>
          </a:p>
          <a:p>
            <a:pPr marL="0" indent="0" eaLnBrk="1" hangingPunct="1">
              <a:spcBef>
                <a:spcPct val="0"/>
              </a:spcBef>
              <a:buFontTx/>
              <a:buNone/>
            </a:pPr>
            <a:endParaRPr lang="en-US" altLang="en-US" sz="2400" smtClean="0"/>
          </a:p>
        </p:txBody>
      </p:sp>
      <p:sp>
        <p:nvSpPr>
          <p:cNvPr id="8192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3753C4-4D84-42DF-B157-392AD7B7AE96}" type="slidenum">
              <a:rPr lang="en-US" altLang="en-US" smtClean="0"/>
              <a:pPr/>
              <a:t>62</a:t>
            </a:fld>
            <a:endParaRPr lang="en-US" altLang="en-US" smtClean="0"/>
          </a:p>
        </p:txBody>
      </p:sp>
      <p:pic>
        <p:nvPicPr>
          <p:cNvPr id="8192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2301875"/>
            <a:ext cx="465772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bwMode="auto">
          <a:xfrm>
            <a:off x="228600" y="146050"/>
            <a:ext cx="86868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800" b="1" smtClean="0"/>
              <a:t>Example 1: Visualize Commuter Flows of SCAG</a:t>
            </a:r>
          </a:p>
        </p:txBody>
      </p:sp>
      <p:sp>
        <p:nvSpPr>
          <p:cNvPr id="8294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7D3B50-0F52-45F7-803A-0CFE136FADCD}" type="slidenum">
              <a:rPr lang="en-US" altLang="en-US" smtClean="0"/>
              <a:pPr/>
              <a:t>63</a:t>
            </a:fld>
            <a:endParaRPr lang="en-US" altLang="en-US" smtClean="0"/>
          </a:p>
        </p:txBody>
      </p:sp>
      <p:pic>
        <p:nvPicPr>
          <p:cNvPr id="829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590800"/>
            <a:ext cx="24765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4"/>
          <p:cNvSpPr txBox="1">
            <a:spLocks noChangeArrowheads="1"/>
          </p:cNvSpPr>
          <p:nvPr/>
        </p:nvSpPr>
        <p:spPr bwMode="auto">
          <a:xfrm>
            <a:off x="871538" y="2222500"/>
            <a:ext cx="1382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a:ea typeface="宋体" panose="02010600030101010101" pitchFamily="2" charset="-122"/>
              </a:rPr>
              <a:t>Drive-Alone</a:t>
            </a:r>
            <a:endParaRPr lang="en-US" altLang="en-US"/>
          </a:p>
        </p:txBody>
      </p:sp>
      <p:sp>
        <p:nvSpPr>
          <p:cNvPr id="82950" name="TextBox 7"/>
          <p:cNvSpPr txBox="1">
            <a:spLocks noChangeArrowheads="1"/>
          </p:cNvSpPr>
          <p:nvPr/>
        </p:nvSpPr>
        <p:spPr bwMode="auto">
          <a:xfrm>
            <a:off x="4044950" y="2192338"/>
            <a:ext cx="1382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a:ea typeface="宋体" panose="02010600030101010101" pitchFamily="2" charset="-122"/>
              </a:rPr>
              <a:t>Carpool</a:t>
            </a:r>
            <a:endParaRPr lang="en-US" altLang="en-US"/>
          </a:p>
        </p:txBody>
      </p:sp>
      <p:sp>
        <p:nvSpPr>
          <p:cNvPr id="82951" name="TextBox 8"/>
          <p:cNvSpPr txBox="1">
            <a:spLocks noChangeArrowheads="1"/>
          </p:cNvSpPr>
          <p:nvPr/>
        </p:nvSpPr>
        <p:spPr bwMode="auto">
          <a:xfrm>
            <a:off x="6081713" y="2198688"/>
            <a:ext cx="2813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a:ea typeface="宋体" panose="02010600030101010101" pitchFamily="2" charset="-122"/>
              </a:rPr>
              <a:t>Transit or Commuter Rail</a:t>
            </a:r>
            <a:endParaRPr lang="en-US" altLang="en-US"/>
          </a:p>
        </p:txBody>
      </p:sp>
      <p:pic>
        <p:nvPicPr>
          <p:cNvPr id="829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2593975"/>
            <a:ext cx="248602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605088"/>
            <a:ext cx="247967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344488" y="4953000"/>
            <a:ext cx="8448675" cy="14970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r>
              <a:rPr lang="en-US" sz="2000" kern="0" dirty="0" smtClean="0"/>
              <a:t>From the figures above, planners can, for example, consider the policy (e.g., HOT pricing) and investment that encourages counties with low share of environmentally-friendly means of transportation.</a:t>
            </a:r>
          </a:p>
          <a:p>
            <a:pPr marL="0" indent="0" eaLnBrk="1" fontAlgn="auto" hangingPunct="1">
              <a:spcBef>
                <a:spcPts val="0"/>
              </a:spcBef>
              <a:spcAft>
                <a:spcPts val="0"/>
              </a:spcAft>
              <a:buFontTx/>
              <a:buNone/>
              <a:defRPr/>
            </a:pPr>
            <a:endParaRPr lang="en-US" sz="2000" kern="0" dirty="0" smtClean="0"/>
          </a:p>
        </p:txBody>
      </p:sp>
      <p:sp>
        <p:nvSpPr>
          <p:cNvPr id="82955" name="Content Placeholder 3"/>
          <p:cNvSpPr>
            <a:spLocks noGrp="1"/>
          </p:cNvSpPr>
          <p:nvPr>
            <p:ph idx="1"/>
          </p:nvPr>
        </p:nvSpPr>
        <p:spPr bwMode="auto">
          <a:xfrm>
            <a:off x="379413" y="1282700"/>
            <a:ext cx="8229600" cy="358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altLang="en-US" sz="2000" smtClean="0"/>
              <a:t>We can compare commuter flows by means of transportation at different geo levels (here we use the county level)</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xfrm>
            <a:off x="228600" y="146050"/>
            <a:ext cx="86868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800" b="1" smtClean="0"/>
              <a:t>Example 1: Visualize Commuter Flows of SCAG</a:t>
            </a:r>
          </a:p>
        </p:txBody>
      </p:sp>
      <p:sp>
        <p:nvSpPr>
          <p:cNvPr id="3" name="Content Placeholder 2"/>
          <p:cNvSpPr>
            <a:spLocks noGrp="1"/>
          </p:cNvSpPr>
          <p:nvPr>
            <p:ph idx="1"/>
          </p:nvPr>
        </p:nvSpPr>
        <p:spPr>
          <a:xfrm>
            <a:off x="457200" y="1289050"/>
            <a:ext cx="8229600" cy="4525963"/>
          </a:xfrm>
        </p:spPr>
        <p:txBody>
          <a:bodyPr/>
          <a:lstStyle/>
          <a:p>
            <a:pPr marL="0" indent="0" eaLnBrk="1" fontAlgn="auto" hangingPunct="1">
              <a:spcBef>
                <a:spcPts val="0"/>
              </a:spcBef>
              <a:spcAft>
                <a:spcPts val="0"/>
              </a:spcAft>
              <a:buFontTx/>
              <a:buNone/>
              <a:defRPr/>
            </a:pPr>
            <a:r>
              <a:rPr lang="en-US" sz="2400" dirty="0" smtClean="0"/>
              <a:t>By presenting commuter flows in a visual way, SCAG’s stakeholders can gain more understanding of the impact of transportation planning and how to collaborate with one another. </a:t>
            </a:r>
            <a:endParaRPr lang="en-US" dirty="0" smtClean="0"/>
          </a:p>
          <a:p>
            <a:pPr>
              <a:defRPr/>
            </a:pPr>
            <a:endParaRPr lang="en-US" dirty="0"/>
          </a:p>
        </p:txBody>
      </p:sp>
      <p:sp>
        <p:nvSpPr>
          <p:cNvPr id="839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C0073B-94AC-4478-B0ED-AD60D3E0082B}" type="slidenum">
              <a:rPr lang="en-US" altLang="en-US" smtClean="0"/>
              <a:pPr/>
              <a:t>64</a:t>
            </a:fld>
            <a:endParaRPr lang="en-US" alt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xfrm>
            <a:off x="228600" y="146050"/>
            <a:ext cx="86868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800" b="1" smtClean="0"/>
              <a:t>Example 2: EJ Analysis on Income (DC)</a:t>
            </a:r>
          </a:p>
        </p:txBody>
      </p:sp>
      <p:sp>
        <p:nvSpPr>
          <p:cNvPr id="84995" name="Content Placeholder 2"/>
          <p:cNvSpPr>
            <a:spLocks noGrp="1"/>
          </p:cNvSpPr>
          <p:nvPr>
            <p:ph idx="1"/>
          </p:nvPr>
        </p:nvSpPr>
        <p:spPr bwMode="auto">
          <a:xfrm>
            <a:off x="457200" y="128905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a:p>
            <a:endParaRPr lang="en-US" altLang="en-US" smtClean="0"/>
          </a:p>
        </p:txBody>
      </p:sp>
      <p:sp>
        <p:nvSpPr>
          <p:cNvPr id="8499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3877E6-E562-4E64-A258-2B7918CD9B11}" type="slidenum">
              <a:rPr lang="en-US" altLang="en-US" smtClean="0"/>
              <a:pPr/>
              <a:t>65</a:t>
            </a:fld>
            <a:endParaRPr lang="en-US" altLang="en-US" smtClean="0"/>
          </a:p>
        </p:txBody>
      </p:sp>
      <p:sp>
        <p:nvSpPr>
          <p:cNvPr id="11" name="Rectangle 10"/>
          <p:cNvSpPr/>
          <p:nvPr/>
        </p:nvSpPr>
        <p:spPr>
          <a:xfrm>
            <a:off x="766763" y="1176338"/>
            <a:ext cx="7418387" cy="646112"/>
          </a:xfrm>
          <a:prstGeom prst="rect">
            <a:avLst/>
          </a:prstGeom>
        </p:spPr>
        <p:txBody>
          <a:bodyPr>
            <a:spAutoFit/>
          </a:bodyPr>
          <a:lstStyle/>
          <a:p>
            <a:pPr eaLnBrk="1" fontAlgn="auto" hangingPunct="1">
              <a:spcBef>
                <a:spcPts val="0"/>
              </a:spcBef>
              <a:spcAft>
                <a:spcPts val="0"/>
              </a:spcAft>
              <a:defRPr/>
            </a:pPr>
            <a:r>
              <a:rPr lang="en-US" kern="0" dirty="0"/>
              <a:t>Suppose DC studies travel time by income level (Table A102204 at PUMA Level with customized groups)</a:t>
            </a:r>
          </a:p>
        </p:txBody>
      </p:sp>
      <p:pic>
        <p:nvPicPr>
          <p:cNvPr id="8499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889125"/>
            <a:ext cx="4205288"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bwMode="auto">
          <a:xfrm>
            <a:off x="228600" y="146050"/>
            <a:ext cx="86868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800" b="1" smtClean="0"/>
              <a:t>Example 2: EJ Analysis on Income (DC)</a:t>
            </a:r>
          </a:p>
        </p:txBody>
      </p:sp>
      <p:sp>
        <p:nvSpPr>
          <p:cNvPr id="86019" name="Content Placeholder 2"/>
          <p:cNvSpPr>
            <a:spLocks noGrp="1"/>
          </p:cNvSpPr>
          <p:nvPr>
            <p:ph idx="1"/>
          </p:nvPr>
        </p:nvSpPr>
        <p:spPr bwMode="auto">
          <a:xfrm>
            <a:off x="450850" y="52863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a:p>
            <a:endParaRPr lang="en-US" altLang="en-US" smtClean="0"/>
          </a:p>
        </p:txBody>
      </p:sp>
      <p:sp>
        <p:nvSpPr>
          <p:cNvPr id="8602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A8EB84-4198-4A0C-9E62-750BC0A12BD0}" type="slidenum">
              <a:rPr lang="en-US" altLang="en-US" smtClean="0"/>
              <a:pPr/>
              <a:t>66</a:t>
            </a:fld>
            <a:endParaRPr lang="en-US" altLang="en-US" smtClean="0"/>
          </a:p>
        </p:txBody>
      </p:sp>
      <p:pic>
        <p:nvPicPr>
          <p:cNvPr id="8602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144588"/>
            <a:ext cx="3786187"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9"/>
          <p:cNvPicPr>
            <a:picLocks noChangeAspect="1"/>
          </p:cNvPicPr>
          <p:nvPr/>
        </p:nvPicPr>
        <p:blipFill>
          <a:blip r:embed="rId4">
            <a:extLst>
              <a:ext uri="{28A0092B-C50C-407E-A947-70E740481C1C}">
                <a14:useLocalDpi xmlns:a14="http://schemas.microsoft.com/office/drawing/2010/main" val="0"/>
              </a:ext>
            </a:extLst>
          </a:blip>
          <a:srcRect b="48885"/>
          <a:stretch>
            <a:fillRect/>
          </a:stretch>
        </p:blipFill>
        <p:spPr bwMode="auto">
          <a:xfrm>
            <a:off x="596900" y="4495800"/>
            <a:ext cx="34020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
          <p:cNvPicPr>
            <a:picLocks noChangeAspect="1"/>
          </p:cNvPicPr>
          <p:nvPr/>
        </p:nvPicPr>
        <p:blipFill>
          <a:blip r:embed="rId5">
            <a:extLst>
              <a:ext uri="{28A0092B-C50C-407E-A947-70E740481C1C}">
                <a14:useLocalDpi xmlns:a14="http://schemas.microsoft.com/office/drawing/2010/main" val="0"/>
              </a:ext>
            </a:extLst>
          </a:blip>
          <a:srcRect b="5260"/>
          <a:stretch>
            <a:fillRect/>
          </a:stretch>
        </p:blipFill>
        <p:spPr bwMode="auto">
          <a:xfrm>
            <a:off x="4572000" y="1162050"/>
            <a:ext cx="3975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3"/>
          <p:cNvPicPr>
            <a:picLocks noChangeAspect="1"/>
          </p:cNvPicPr>
          <p:nvPr/>
        </p:nvPicPr>
        <p:blipFill>
          <a:blip r:embed="rId6">
            <a:extLst>
              <a:ext uri="{28A0092B-C50C-407E-A947-70E740481C1C}">
                <a14:useLocalDpi xmlns:a14="http://schemas.microsoft.com/office/drawing/2010/main" val="0"/>
              </a:ext>
            </a:extLst>
          </a:blip>
          <a:srcRect b="47185"/>
          <a:stretch>
            <a:fillRect/>
          </a:stretch>
        </p:blipFill>
        <p:spPr bwMode="auto">
          <a:xfrm>
            <a:off x="4687888" y="4449763"/>
            <a:ext cx="35131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Oval 5"/>
          <p:cNvSpPr>
            <a:spLocks noChangeArrowheads="1"/>
          </p:cNvSpPr>
          <p:nvPr/>
        </p:nvSpPr>
        <p:spPr bwMode="auto">
          <a:xfrm>
            <a:off x="695325" y="1747838"/>
            <a:ext cx="865188" cy="68103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86026" name="Oval 10"/>
          <p:cNvSpPr>
            <a:spLocks noChangeArrowheads="1"/>
          </p:cNvSpPr>
          <p:nvPr/>
        </p:nvSpPr>
        <p:spPr bwMode="auto">
          <a:xfrm>
            <a:off x="4795838" y="1712913"/>
            <a:ext cx="865187" cy="639762"/>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2" name="Rectangle 11"/>
          <p:cNvSpPr/>
          <p:nvPr/>
        </p:nvSpPr>
        <p:spPr>
          <a:xfrm>
            <a:off x="338138" y="5451475"/>
            <a:ext cx="8697912" cy="830263"/>
          </a:xfrm>
          <a:prstGeom prst="rect">
            <a:avLst/>
          </a:prstGeom>
        </p:spPr>
        <p:txBody>
          <a:bodyPr>
            <a:spAutoFit/>
          </a:bodyPr>
          <a:lstStyle/>
          <a:p>
            <a:pPr eaLnBrk="1" fontAlgn="auto" hangingPunct="1">
              <a:spcBef>
                <a:spcPts val="0"/>
              </a:spcBef>
              <a:spcAft>
                <a:spcPts val="0"/>
              </a:spcAft>
              <a:defRPr/>
            </a:pPr>
            <a:r>
              <a:rPr lang="en-US" sz="1600" kern="0" dirty="0"/>
              <a:t>We can see that the high-income workers in the Northwest DC area tend to have longer travel time than low-income workers do. Analysts can further investigate the commuter flow data for possible reasons.</a:t>
            </a:r>
          </a:p>
        </p:txBody>
      </p:sp>
      <p:sp>
        <p:nvSpPr>
          <p:cNvPr id="13" name="Rectangle 12"/>
          <p:cNvSpPr/>
          <p:nvPr/>
        </p:nvSpPr>
        <p:spPr>
          <a:xfrm>
            <a:off x="1703388" y="869950"/>
            <a:ext cx="1189037" cy="307975"/>
          </a:xfrm>
          <a:prstGeom prst="rect">
            <a:avLst/>
          </a:prstGeom>
        </p:spPr>
        <p:txBody>
          <a:bodyPr wrap="none">
            <a:spAutoFit/>
          </a:bodyPr>
          <a:lstStyle/>
          <a:p>
            <a:pPr>
              <a:defRPr/>
            </a:pPr>
            <a:r>
              <a:rPr lang="en-US" sz="1400" kern="0" dirty="0"/>
              <a:t>High Income</a:t>
            </a:r>
            <a:endParaRPr lang="en-US" sz="1400" dirty="0"/>
          </a:p>
        </p:txBody>
      </p:sp>
      <p:sp>
        <p:nvSpPr>
          <p:cNvPr id="14" name="Rectangle 13"/>
          <p:cNvSpPr/>
          <p:nvPr/>
        </p:nvSpPr>
        <p:spPr>
          <a:xfrm>
            <a:off x="5849938" y="898525"/>
            <a:ext cx="1149350" cy="307975"/>
          </a:xfrm>
          <a:prstGeom prst="rect">
            <a:avLst/>
          </a:prstGeom>
        </p:spPr>
        <p:txBody>
          <a:bodyPr wrap="none">
            <a:spAutoFit/>
          </a:bodyPr>
          <a:lstStyle/>
          <a:p>
            <a:pPr>
              <a:defRPr/>
            </a:pPr>
            <a:r>
              <a:rPr lang="en-US" sz="1400" kern="0" dirty="0"/>
              <a:t>Low Income</a:t>
            </a:r>
            <a:endParaRPr lang="en-US" sz="1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bwMode="auto">
          <a:xfrm>
            <a:off x="0" y="146050"/>
            <a:ext cx="9237663"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400" b="1" smtClean="0"/>
              <a:t>Example 2: EJ Analysis on Income (DC Northwest Area)</a:t>
            </a:r>
          </a:p>
        </p:txBody>
      </p:sp>
      <p:sp>
        <p:nvSpPr>
          <p:cNvPr id="88067" name="Content Placeholder 2"/>
          <p:cNvSpPr>
            <a:spLocks noGrp="1"/>
          </p:cNvSpPr>
          <p:nvPr>
            <p:ph idx="1"/>
          </p:nvPr>
        </p:nvSpPr>
        <p:spPr bwMode="auto">
          <a:xfrm>
            <a:off x="366713" y="5762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a:p>
            <a:endParaRPr lang="en-US" altLang="en-US" smtClean="0"/>
          </a:p>
        </p:txBody>
      </p:sp>
      <p:sp>
        <p:nvSpPr>
          <p:cNvPr id="88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3B9C8C-D78C-4166-94CA-CEE67C25C435}" type="slidenum">
              <a:rPr lang="en-US" altLang="en-US" smtClean="0"/>
              <a:pPr/>
              <a:t>67</a:t>
            </a:fld>
            <a:endParaRPr lang="en-US" altLang="en-US" smtClean="0"/>
          </a:p>
        </p:txBody>
      </p:sp>
      <p:sp>
        <p:nvSpPr>
          <p:cNvPr id="12" name="Rectangle 11"/>
          <p:cNvSpPr/>
          <p:nvPr/>
        </p:nvSpPr>
        <p:spPr>
          <a:xfrm>
            <a:off x="296863" y="879475"/>
            <a:ext cx="8539162" cy="338138"/>
          </a:xfrm>
          <a:prstGeom prst="rect">
            <a:avLst/>
          </a:prstGeom>
        </p:spPr>
        <p:txBody>
          <a:bodyPr>
            <a:spAutoFit/>
          </a:bodyPr>
          <a:lstStyle/>
          <a:p>
            <a:pPr eaLnBrk="1" fontAlgn="auto" hangingPunct="1">
              <a:spcBef>
                <a:spcPts val="0"/>
              </a:spcBef>
              <a:spcAft>
                <a:spcPts val="0"/>
              </a:spcAft>
              <a:defRPr/>
            </a:pPr>
            <a:r>
              <a:rPr lang="en-US" sz="1600" kern="0" dirty="0"/>
              <a:t>B303100 (Commuter Flow by Household Income) PUMA to PLACE</a:t>
            </a:r>
          </a:p>
        </p:txBody>
      </p:sp>
      <p:pic>
        <p:nvPicPr>
          <p:cNvPr id="880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549400"/>
            <a:ext cx="28765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7438" y="1549400"/>
            <a:ext cx="2859087"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96863" y="4905375"/>
            <a:ext cx="8847137" cy="1323975"/>
          </a:xfrm>
          <a:prstGeom prst="rect">
            <a:avLst/>
          </a:prstGeom>
        </p:spPr>
        <p:txBody>
          <a:bodyPr>
            <a:spAutoFit/>
          </a:bodyPr>
          <a:lstStyle/>
          <a:p>
            <a:pPr eaLnBrk="1" fontAlgn="auto" hangingPunct="1">
              <a:spcBef>
                <a:spcPts val="0"/>
              </a:spcBef>
              <a:spcAft>
                <a:spcPts val="0"/>
              </a:spcAft>
              <a:defRPr/>
            </a:pPr>
            <a:r>
              <a:rPr lang="en-US" sz="1600" kern="0" dirty="0"/>
              <a:t>As one can see, workers from different income levels share similarity in their work place distribution. However, the high-income workers also tend to work at the locations where no convenient transit is available (or since they can drive, historically there has been low demand on transit services to those areas.) On the other hand, this might cause workers who do not have available cars to miss the opportunities in areas where no transit options are available. </a:t>
            </a:r>
          </a:p>
        </p:txBody>
      </p:sp>
      <p:sp>
        <p:nvSpPr>
          <p:cNvPr id="88073" name="Oval 1"/>
          <p:cNvSpPr>
            <a:spLocks noChangeArrowheads="1"/>
          </p:cNvSpPr>
          <p:nvPr/>
        </p:nvSpPr>
        <p:spPr bwMode="auto">
          <a:xfrm>
            <a:off x="960438" y="3038475"/>
            <a:ext cx="1038225" cy="747713"/>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 name="Rectangle 9"/>
          <p:cNvSpPr/>
          <p:nvPr/>
        </p:nvSpPr>
        <p:spPr>
          <a:xfrm>
            <a:off x="1690688" y="1295400"/>
            <a:ext cx="1189037" cy="307975"/>
          </a:xfrm>
          <a:prstGeom prst="rect">
            <a:avLst/>
          </a:prstGeom>
        </p:spPr>
        <p:txBody>
          <a:bodyPr wrap="none">
            <a:spAutoFit/>
          </a:bodyPr>
          <a:lstStyle/>
          <a:p>
            <a:pPr>
              <a:defRPr/>
            </a:pPr>
            <a:r>
              <a:rPr lang="en-US" sz="1400" kern="0" dirty="0"/>
              <a:t>High Income</a:t>
            </a:r>
            <a:endParaRPr lang="en-US" sz="1400" dirty="0"/>
          </a:p>
        </p:txBody>
      </p:sp>
      <p:sp>
        <p:nvSpPr>
          <p:cNvPr id="11" name="Rectangle 10"/>
          <p:cNvSpPr/>
          <p:nvPr/>
        </p:nvSpPr>
        <p:spPr>
          <a:xfrm>
            <a:off x="5608638" y="1295400"/>
            <a:ext cx="1149350" cy="307975"/>
          </a:xfrm>
          <a:prstGeom prst="rect">
            <a:avLst/>
          </a:prstGeom>
        </p:spPr>
        <p:txBody>
          <a:bodyPr wrap="none">
            <a:spAutoFit/>
          </a:bodyPr>
          <a:lstStyle/>
          <a:p>
            <a:pPr>
              <a:defRPr/>
            </a:pPr>
            <a:r>
              <a:rPr lang="en-US" sz="1400" kern="0" dirty="0"/>
              <a:t>Low Income</a:t>
            </a:r>
            <a:endParaRPr lang="en-US" sz="1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bwMode="auto">
          <a:xfrm>
            <a:off x="228600" y="146050"/>
            <a:ext cx="89154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400" b="1" smtClean="0"/>
              <a:t>Example 2: EJ Analysis on Income (DC Northwest Area)</a:t>
            </a:r>
          </a:p>
        </p:txBody>
      </p:sp>
      <p:sp>
        <p:nvSpPr>
          <p:cNvPr id="901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B009AB-2860-441A-9FCA-194D6892BE56}" type="slidenum">
              <a:rPr lang="en-US" altLang="en-US" smtClean="0"/>
              <a:pPr/>
              <a:t>68</a:t>
            </a:fld>
            <a:endParaRPr lang="en-US" altLang="en-US" smtClean="0"/>
          </a:p>
        </p:txBody>
      </p:sp>
      <p:sp>
        <p:nvSpPr>
          <p:cNvPr id="5" name="Content Placeholder 2"/>
          <p:cNvSpPr txBox="1">
            <a:spLocks/>
          </p:cNvSpPr>
          <p:nvPr/>
        </p:nvSpPr>
        <p:spPr>
          <a:xfrm>
            <a:off x="449263" y="1136650"/>
            <a:ext cx="8229600" cy="9874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r>
              <a:rPr lang="en-US" sz="2000" kern="0" dirty="0" smtClean="0"/>
              <a:t>We can then plot B103202 (median household income by means of transportation) using customized groups.</a:t>
            </a:r>
          </a:p>
          <a:p>
            <a:pPr marL="0" indent="0" eaLnBrk="1" fontAlgn="auto" hangingPunct="1">
              <a:spcBef>
                <a:spcPts val="0"/>
              </a:spcBef>
              <a:spcAft>
                <a:spcPts val="0"/>
              </a:spcAft>
              <a:buFontTx/>
              <a:buNone/>
              <a:defRPr/>
            </a:pPr>
            <a:endParaRPr lang="en-US" sz="2400" kern="0" dirty="0"/>
          </a:p>
        </p:txBody>
      </p:sp>
      <p:pic>
        <p:nvPicPr>
          <p:cNvPr id="901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989138"/>
            <a:ext cx="352425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1900238"/>
            <a:ext cx="3352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383088" y="4278313"/>
            <a:ext cx="4451350" cy="156051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r>
              <a:rPr lang="en-US" sz="1600" kern="0" dirty="0" smtClean="0"/>
              <a:t>This strengthens our hypothesis that high-income workers tend to drive and drive longer (partially due to lack of transit options), while low-income worker tend to take transit, bike, or walk and work nearby.</a:t>
            </a:r>
          </a:p>
          <a:p>
            <a:pPr marL="0" indent="0" eaLnBrk="1" fontAlgn="auto" hangingPunct="1">
              <a:spcBef>
                <a:spcPts val="0"/>
              </a:spcBef>
              <a:spcAft>
                <a:spcPts val="0"/>
              </a:spcAft>
              <a:buFontTx/>
              <a:buNone/>
              <a:defRPr/>
            </a:pPr>
            <a:endParaRPr lang="en-US" sz="2400" kern="0" dirty="0"/>
          </a:p>
        </p:txBody>
      </p:sp>
      <p:sp>
        <p:nvSpPr>
          <p:cNvPr id="2" name="TextBox 1"/>
          <p:cNvSpPr txBox="1"/>
          <p:nvPr/>
        </p:nvSpPr>
        <p:spPr>
          <a:xfrm>
            <a:off x="5199063" y="3389313"/>
            <a:ext cx="461962" cy="230187"/>
          </a:xfrm>
          <a:prstGeom prst="rect">
            <a:avLst/>
          </a:prstGeom>
          <a:noFill/>
        </p:spPr>
        <p:txBody>
          <a:bodyPr>
            <a:spAutoFit/>
          </a:bodyPr>
          <a:lstStyle/>
          <a:p>
            <a:pPr>
              <a:defRPr/>
            </a:pPr>
            <a:r>
              <a:rPr lang="en-US" sz="900" dirty="0">
                <a:solidFill>
                  <a:schemeClr val="bg1">
                    <a:lumMod val="50000"/>
                  </a:schemeClr>
                </a:solidFill>
              </a:rPr>
              <a:t>Auto</a:t>
            </a:r>
          </a:p>
        </p:txBody>
      </p:sp>
      <p:sp>
        <p:nvSpPr>
          <p:cNvPr id="11" name="TextBox 10"/>
          <p:cNvSpPr txBox="1"/>
          <p:nvPr/>
        </p:nvSpPr>
        <p:spPr>
          <a:xfrm rot="16200000">
            <a:off x="4308476" y="2514600"/>
            <a:ext cx="563562" cy="230187"/>
          </a:xfrm>
          <a:prstGeom prst="rect">
            <a:avLst/>
          </a:prstGeom>
          <a:noFill/>
        </p:spPr>
        <p:txBody>
          <a:bodyPr wrap="none">
            <a:spAutoFit/>
          </a:bodyPr>
          <a:lstStyle/>
          <a:p>
            <a:pPr>
              <a:defRPr/>
            </a:pPr>
            <a:r>
              <a:rPr lang="en-US" sz="900" dirty="0">
                <a:solidFill>
                  <a:schemeClr val="bg1">
                    <a:lumMod val="50000"/>
                  </a:schemeClr>
                </a:solidFill>
              </a:rPr>
              <a:t>Income</a:t>
            </a:r>
          </a:p>
        </p:txBody>
      </p:sp>
      <p:sp>
        <p:nvSpPr>
          <p:cNvPr id="12" name="TextBox 11"/>
          <p:cNvSpPr txBox="1"/>
          <p:nvPr/>
        </p:nvSpPr>
        <p:spPr>
          <a:xfrm>
            <a:off x="5718175" y="3389313"/>
            <a:ext cx="558800" cy="230187"/>
          </a:xfrm>
          <a:prstGeom prst="rect">
            <a:avLst/>
          </a:prstGeom>
          <a:noFill/>
        </p:spPr>
        <p:txBody>
          <a:bodyPr>
            <a:spAutoFit/>
          </a:bodyPr>
          <a:lstStyle/>
          <a:p>
            <a:pPr>
              <a:defRPr/>
            </a:pPr>
            <a:r>
              <a:rPr lang="en-US" sz="900" dirty="0">
                <a:solidFill>
                  <a:schemeClr val="bg1">
                    <a:lumMod val="50000"/>
                  </a:schemeClr>
                </a:solidFill>
              </a:rPr>
              <a:t>Active</a:t>
            </a:r>
          </a:p>
        </p:txBody>
      </p:sp>
      <p:sp>
        <p:nvSpPr>
          <p:cNvPr id="13" name="TextBox 12"/>
          <p:cNvSpPr txBox="1"/>
          <p:nvPr/>
        </p:nvSpPr>
        <p:spPr>
          <a:xfrm>
            <a:off x="6261100" y="3373438"/>
            <a:ext cx="787400" cy="369887"/>
          </a:xfrm>
          <a:prstGeom prst="rect">
            <a:avLst/>
          </a:prstGeom>
          <a:noFill/>
        </p:spPr>
        <p:txBody>
          <a:bodyPr>
            <a:spAutoFit/>
          </a:bodyPr>
          <a:lstStyle/>
          <a:p>
            <a:pPr>
              <a:defRPr/>
            </a:pPr>
            <a:r>
              <a:rPr lang="en-US" sz="900" dirty="0">
                <a:solidFill>
                  <a:schemeClr val="bg1">
                    <a:lumMod val="50000"/>
                  </a:schemeClr>
                </a:solidFill>
              </a:rPr>
              <a:t>Work at Home</a:t>
            </a:r>
          </a:p>
        </p:txBody>
      </p:sp>
      <p:sp>
        <p:nvSpPr>
          <p:cNvPr id="14" name="TextBox 13"/>
          <p:cNvSpPr txBox="1"/>
          <p:nvPr/>
        </p:nvSpPr>
        <p:spPr>
          <a:xfrm>
            <a:off x="6878638" y="3373438"/>
            <a:ext cx="558800" cy="231775"/>
          </a:xfrm>
          <a:prstGeom prst="rect">
            <a:avLst/>
          </a:prstGeom>
          <a:noFill/>
        </p:spPr>
        <p:txBody>
          <a:bodyPr>
            <a:spAutoFit/>
          </a:bodyPr>
          <a:lstStyle/>
          <a:p>
            <a:pPr>
              <a:defRPr/>
            </a:pPr>
            <a:r>
              <a:rPr lang="en-US" sz="900" dirty="0">
                <a:solidFill>
                  <a:schemeClr val="bg1">
                    <a:lumMod val="50000"/>
                  </a:schemeClr>
                </a:solidFill>
              </a:rPr>
              <a:t>Rail</a:t>
            </a:r>
          </a:p>
        </p:txBody>
      </p:sp>
      <p:sp>
        <p:nvSpPr>
          <p:cNvPr id="15" name="TextBox 14"/>
          <p:cNvSpPr txBox="1"/>
          <p:nvPr/>
        </p:nvSpPr>
        <p:spPr>
          <a:xfrm>
            <a:off x="7453313" y="3376613"/>
            <a:ext cx="558800" cy="230187"/>
          </a:xfrm>
          <a:prstGeom prst="rect">
            <a:avLst/>
          </a:prstGeom>
          <a:noFill/>
        </p:spPr>
        <p:txBody>
          <a:bodyPr>
            <a:spAutoFit/>
          </a:bodyPr>
          <a:lstStyle/>
          <a:p>
            <a:pPr>
              <a:defRPr/>
            </a:pPr>
            <a:r>
              <a:rPr lang="en-US" sz="900" dirty="0">
                <a:solidFill>
                  <a:schemeClr val="bg1">
                    <a:lumMod val="50000"/>
                  </a:schemeClr>
                </a:solidFill>
              </a:rPr>
              <a:t>Bus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bwMode="auto">
          <a:xfrm>
            <a:off x="228600" y="146050"/>
            <a:ext cx="89154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400" b="1" smtClean="0"/>
              <a:t>Example 2: EJ Analysis on Income (DC Northwest Area)</a:t>
            </a:r>
          </a:p>
        </p:txBody>
      </p:sp>
      <p:sp>
        <p:nvSpPr>
          <p:cNvPr id="9113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B1AA43-CA27-4256-8E7A-EA822DA39ADE}" type="slidenum">
              <a:rPr lang="en-US" altLang="en-US" smtClean="0"/>
              <a:pPr/>
              <a:t>69</a:t>
            </a:fld>
            <a:endParaRPr lang="en-US" altLang="en-US" smtClean="0"/>
          </a:p>
        </p:txBody>
      </p:sp>
      <p:sp>
        <p:nvSpPr>
          <p:cNvPr id="5" name="Content Placeholder 2"/>
          <p:cNvSpPr txBox="1">
            <a:spLocks/>
          </p:cNvSpPr>
          <p:nvPr/>
        </p:nvSpPr>
        <p:spPr>
          <a:xfrm>
            <a:off x="381000" y="933450"/>
            <a:ext cx="8512175" cy="13239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r>
              <a:rPr lang="en-US" sz="2000" kern="0" dirty="0" smtClean="0"/>
              <a:t>We can further compare the 2012-2016 CTPP with the historical CTPP (e.g., 2006-2010) to understand if the equity has improved or worsened.</a:t>
            </a:r>
          </a:p>
          <a:p>
            <a:pPr marL="0" indent="0" eaLnBrk="1" fontAlgn="auto" hangingPunct="1">
              <a:spcBef>
                <a:spcPts val="0"/>
              </a:spcBef>
              <a:spcAft>
                <a:spcPts val="0"/>
              </a:spcAft>
              <a:buFontTx/>
              <a:buNone/>
              <a:defRPr/>
            </a:pPr>
            <a:endParaRPr lang="en-US" sz="2400" kern="0" dirty="0"/>
          </a:p>
        </p:txBody>
      </p:sp>
      <p:pic>
        <p:nvPicPr>
          <p:cNvPr id="911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2354263"/>
            <a:ext cx="3668712"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12825" y="1954213"/>
            <a:ext cx="2390775" cy="369887"/>
          </a:xfrm>
          <a:prstGeom prst="rect">
            <a:avLst/>
          </a:prstGeom>
        </p:spPr>
        <p:txBody>
          <a:bodyPr wrap="none">
            <a:spAutoFit/>
          </a:bodyPr>
          <a:lstStyle/>
          <a:p>
            <a:pPr>
              <a:defRPr/>
            </a:pPr>
            <a:r>
              <a:rPr lang="en-US" kern="0" dirty="0"/>
              <a:t>High Income 2006-12</a:t>
            </a:r>
            <a:endParaRPr lang="en-US" dirty="0"/>
          </a:p>
        </p:txBody>
      </p:sp>
      <p:pic>
        <p:nvPicPr>
          <p:cNvPr id="9114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322513"/>
            <a:ext cx="3503613"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p:cNvPicPr>
            <a:picLocks noChangeAspect="1"/>
          </p:cNvPicPr>
          <p:nvPr/>
        </p:nvPicPr>
        <p:blipFill>
          <a:blip r:embed="rId5">
            <a:extLst>
              <a:ext uri="{28A0092B-C50C-407E-A947-70E740481C1C}">
                <a14:useLocalDpi xmlns:a14="http://schemas.microsoft.com/office/drawing/2010/main" val="0"/>
              </a:ext>
            </a:extLst>
          </a:blip>
          <a:srcRect b="48885"/>
          <a:stretch>
            <a:fillRect/>
          </a:stretch>
        </p:blipFill>
        <p:spPr bwMode="auto">
          <a:xfrm>
            <a:off x="685800" y="5561013"/>
            <a:ext cx="340201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032375" y="1954213"/>
            <a:ext cx="2390775" cy="369887"/>
          </a:xfrm>
          <a:prstGeom prst="rect">
            <a:avLst/>
          </a:prstGeom>
        </p:spPr>
        <p:txBody>
          <a:bodyPr wrap="none">
            <a:spAutoFit/>
          </a:bodyPr>
          <a:lstStyle/>
          <a:p>
            <a:pPr>
              <a:defRPr/>
            </a:pPr>
            <a:r>
              <a:rPr lang="en-US" kern="0" dirty="0"/>
              <a:t>High Income 2012-16</a:t>
            </a:r>
            <a:endParaRPr lang="en-US" dirty="0"/>
          </a:p>
        </p:txBody>
      </p:sp>
      <p:sp>
        <p:nvSpPr>
          <p:cNvPr id="91146" name="Oval 5"/>
          <p:cNvSpPr>
            <a:spLocks noChangeArrowheads="1"/>
          </p:cNvSpPr>
          <p:nvPr/>
        </p:nvSpPr>
        <p:spPr bwMode="auto">
          <a:xfrm>
            <a:off x="1749425" y="4108450"/>
            <a:ext cx="806450" cy="576263"/>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91147" name="Oval 12"/>
          <p:cNvSpPr>
            <a:spLocks noChangeArrowheads="1"/>
          </p:cNvSpPr>
          <p:nvPr/>
        </p:nvSpPr>
        <p:spPr bwMode="auto">
          <a:xfrm>
            <a:off x="5843588" y="4062413"/>
            <a:ext cx="806450" cy="5762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7" name="Rectangle 6"/>
          <p:cNvSpPr/>
          <p:nvPr/>
        </p:nvSpPr>
        <p:spPr>
          <a:xfrm>
            <a:off x="4495800" y="5456238"/>
            <a:ext cx="4572000" cy="923925"/>
          </a:xfrm>
          <a:prstGeom prst="rect">
            <a:avLst/>
          </a:prstGeom>
        </p:spPr>
        <p:txBody>
          <a:bodyPr>
            <a:spAutoFit/>
          </a:bodyPr>
          <a:lstStyle/>
          <a:p>
            <a:pPr eaLnBrk="1" fontAlgn="auto" hangingPunct="1">
              <a:spcBef>
                <a:spcPts val="0"/>
              </a:spcBef>
              <a:spcAft>
                <a:spcPts val="0"/>
              </a:spcAft>
              <a:defRPr/>
            </a:pPr>
            <a:r>
              <a:rPr lang="en-US" kern="0" dirty="0"/>
              <a:t>It seems the south area has a decreased portion in high-income workers whose travel times are lower than 20 min.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b="1" smtClean="0">
                <a:solidFill>
                  <a:srgbClr val="FF0000"/>
                </a:solidFill>
              </a:rPr>
              <a:t>And it’s free, right?</a:t>
            </a:r>
          </a:p>
        </p:txBody>
      </p:sp>
      <p:sp>
        <p:nvSpPr>
          <p:cNvPr id="1126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A0B3CA-DC06-4012-9BEF-21185F849DAD}" type="slidenum">
              <a:rPr lang="en-US" altLang="en-US" smtClean="0"/>
              <a:pPr/>
              <a:t>7</a:t>
            </a:fld>
            <a:endParaRPr lang="en-US" altLang="en-US" smtClean="0"/>
          </a:p>
        </p:txBody>
      </p:sp>
      <p:graphicFrame>
        <p:nvGraphicFramePr>
          <p:cNvPr id="11268" name="Object 5"/>
          <p:cNvGraphicFramePr>
            <a:graphicFrameLocks noChangeAspect="1"/>
          </p:cNvGraphicFramePr>
          <p:nvPr/>
        </p:nvGraphicFramePr>
        <p:xfrm>
          <a:off x="671513" y="85725"/>
          <a:ext cx="7800975" cy="10098088"/>
        </p:xfrm>
        <a:graphic>
          <a:graphicData uri="http://schemas.openxmlformats.org/presentationml/2006/ole">
            <mc:AlternateContent xmlns:mc="http://schemas.openxmlformats.org/markup-compatibility/2006">
              <mc:Choice xmlns:v="urn:schemas-microsoft-com:vml" Requires="v">
                <p:oleObj spid="_x0000_s11272" name="Acrobat Document" r:id="rId3" imgW="5829156" imgH="7543672" progId="AcroExch.Document.DC">
                  <p:embed/>
                </p:oleObj>
              </mc:Choice>
              <mc:Fallback>
                <p:oleObj name="Acrobat Document" r:id="rId3" imgW="5829156" imgH="7543672" progId="AcroExch.Document.DC">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85725"/>
                        <a:ext cx="7800975" cy="1009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9" name="Content Placeholder 6"/>
          <p:cNvSpPr>
            <a:spLocks noGrp="1"/>
          </p:cNvSpPr>
          <p:nvPr>
            <p:ph idx="1"/>
          </p:nvPr>
        </p:nvSpPr>
        <p:spPr bwMode="auto">
          <a:xfrm>
            <a:off x="4572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1270" name="Rectangle 1"/>
          <p:cNvSpPr>
            <a:spLocks noChangeArrowheads="1"/>
          </p:cNvSpPr>
          <p:nvPr/>
        </p:nvSpPr>
        <p:spPr bwMode="auto">
          <a:xfrm>
            <a:off x="4572000" y="4868863"/>
            <a:ext cx="3225800" cy="288925"/>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bwMode="auto">
          <a:xfrm>
            <a:off x="228600" y="146050"/>
            <a:ext cx="89154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sz="2400" b="1" smtClean="0"/>
              <a:t>Example 2: EJ Analysis on Income (DC Northwest Area)</a:t>
            </a:r>
          </a:p>
        </p:txBody>
      </p:sp>
      <p:sp>
        <p:nvSpPr>
          <p:cNvPr id="9318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29616F-1B2E-44DD-A72A-C2BA3E0B7C07}" type="slidenum">
              <a:rPr lang="en-US" altLang="en-US" smtClean="0"/>
              <a:pPr/>
              <a:t>70</a:t>
            </a:fld>
            <a:endParaRPr lang="en-US" altLang="en-US" smtClean="0"/>
          </a:p>
        </p:txBody>
      </p:sp>
      <p:pic>
        <p:nvPicPr>
          <p:cNvPr id="931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174750"/>
            <a:ext cx="39608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
          <p:cNvPicPr>
            <a:picLocks noChangeAspect="1"/>
          </p:cNvPicPr>
          <p:nvPr/>
        </p:nvPicPr>
        <p:blipFill>
          <a:blip r:embed="rId3">
            <a:extLst>
              <a:ext uri="{28A0092B-C50C-407E-A947-70E740481C1C}">
                <a14:useLocalDpi xmlns:a14="http://schemas.microsoft.com/office/drawing/2010/main" val="0"/>
              </a:ext>
            </a:extLst>
          </a:blip>
          <a:srcRect b="5260"/>
          <a:stretch>
            <a:fillRect/>
          </a:stretch>
        </p:blipFill>
        <p:spPr bwMode="auto">
          <a:xfrm>
            <a:off x="4629150" y="1179513"/>
            <a:ext cx="40322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3"/>
          <p:cNvPicPr>
            <a:picLocks noChangeAspect="1"/>
          </p:cNvPicPr>
          <p:nvPr/>
        </p:nvPicPr>
        <p:blipFill>
          <a:blip r:embed="rId4">
            <a:extLst>
              <a:ext uri="{28A0092B-C50C-407E-A947-70E740481C1C}">
                <a14:useLocalDpi xmlns:a14="http://schemas.microsoft.com/office/drawing/2010/main" val="0"/>
              </a:ext>
            </a:extLst>
          </a:blip>
          <a:srcRect b="47185"/>
          <a:stretch>
            <a:fillRect/>
          </a:stretch>
        </p:blipFill>
        <p:spPr bwMode="auto">
          <a:xfrm>
            <a:off x="585788" y="4856163"/>
            <a:ext cx="35131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86300" y="4814888"/>
            <a:ext cx="4146550" cy="1076325"/>
          </a:xfrm>
          <a:prstGeom prst="rect">
            <a:avLst/>
          </a:prstGeom>
        </p:spPr>
        <p:txBody>
          <a:bodyPr>
            <a:spAutoFit/>
          </a:bodyPr>
          <a:lstStyle/>
          <a:p>
            <a:pPr eaLnBrk="1" fontAlgn="auto" hangingPunct="1">
              <a:spcBef>
                <a:spcPts val="0"/>
              </a:spcBef>
              <a:spcAft>
                <a:spcPts val="0"/>
              </a:spcAft>
              <a:defRPr/>
            </a:pPr>
            <a:r>
              <a:rPr lang="en-US" sz="1600" kern="0" dirty="0"/>
              <a:t>In the west area, it seems that the portion of the low-income workers whose travel times are within 20 min became higher compared with 2006-12.</a:t>
            </a:r>
          </a:p>
        </p:txBody>
      </p:sp>
      <p:sp>
        <p:nvSpPr>
          <p:cNvPr id="93192" name="Oval 10"/>
          <p:cNvSpPr>
            <a:spLocks noChangeArrowheads="1"/>
          </p:cNvSpPr>
          <p:nvPr/>
        </p:nvSpPr>
        <p:spPr bwMode="auto">
          <a:xfrm>
            <a:off x="895350" y="2078038"/>
            <a:ext cx="806450" cy="5762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93193" name="Oval 11"/>
          <p:cNvSpPr>
            <a:spLocks noChangeArrowheads="1"/>
          </p:cNvSpPr>
          <p:nvPr/>
        </p:nvSpPr>
        <p:spPr bwMode="auto">
          <a:xfrm>
            <a:off x="4975225" y="1995488"/>
            <a:ext cx="806450" cy="5762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3" name="Rectangle 12"/>
          <p:cNvSpPr/>
          <p:nvPr/>
        </p:nvSpPr>
        <p:spPr>
          <a:xfrm>
            <a:off x="1298575" y="862013"/>
            <a:ext cx="2339975" cy="369887"/>
          </a:xfrm>
          <a:prstGeom prst="rect">
            <a:avLst/>
          </a:prstGeom>
        </p:spPr>
        <p:txBody>
          <a:bodyPr wrap="none">
            <a:spAutoFit/>
          </a:bodyPr>
          <a:lstStyle/>
          <a:p>
            <a:pPr>
              <a:defRPr/>
            </a:pPr>
            <a:r>
              <a:rPr lang="en-US" kern="0" dirty="0"/>
              <a:t>Low Income 2006-12</a:t>
            </a:r>
            <a:endParaRPr lang="en-US" dirty="0"/>
          </a:p>
        </p:txBody>
      </p:sp>
      <p:sp>
        <p:nvSpPr>
          <p:cNvPr id="14" name="Rectangle 13"/>
          <p:cNvSpPr/>
          <p:nvPr/>
        </p:nvSpPr>
        <p:spPr>
          <a:xfrm>
            <a:off x="5113338" y="860425"/>
            <a:ext cx="2338387" cy="368300"/>
          </a:xfrm>
          <a:prstGeom prst="rect">
            <a:avLst/>
          </a:prstGeom>
        </p:spPr>
        <p:txBody>
          <a:bodyPr wrap="none">
            <a:spAutoFit/>
          </a:bodyPr>
          <a:lstStyle/>
          <a:p>
            <a:pPr>
              <a:defRPr/>
            </a:pPr>
            <a:r>
              <a:rPr lang="en-US" kern="0" dirty="0"/>
              <a:t>Low Income 20</a:t>
            </a:r>
            <a:r>
              <a:rPr lang="en-US" altLang="zh-CN" kern="0" dirty="0"/>
              <a:t>12</a:t>
            </a:r>
            <a:r>
              <a:rPr lang="en-US" kern="0" dirty="0"/>
              <a:t>-1</a:t>
            </a:r>
            <a:r>
              <a:rPr lang="en-US" altLang="zh-CN" kern="0" dirty="0"/>
              <a:t>6</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A328A6-CB95-4D22-A202-9CD7D0589ECC}" type="slidenum">
              <a:rPr lang="en-US" altLang="en-US" smtClean="0"/>
              <a:pPr/>
              <a:t>71</a:t>
            </a:fld>
            <a:endParaRPr lang="en-US" altLang="en-US" smtClean="0"/>
          </a:p>
        </p:txBody>
      </p:sp>
      <p:sp>
        <p:nvSpPr>
          <p:cNvPr id="94211" name="Rectangle 4"/>
          <p:cNvSpPr>
            <a:spLocks noChangeArrowheads="1"/>
          </p:cNvSpPr>
          <p:nvPr/>
        </p:nvSpPr>
        <p:spPr bwMode="auto">
          <a:xfrm>
            <a:off x="1116013" y="1355725"/>
            <a:ext cx="74310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Five year Tables (2012 to 2016)</a:t>
            </a:r>
          </a:p>
          <a:p>
            <a:pPr eaLnBrk="1" hangingPunct="1"/>
            <a:endParaRPr lang="en-US" altLang="en-US" sz="2000" b="1"/>
          </a:p>
          <a:p>
            <a:pPr eaLnBrk="1" hangingPunct="1"/>
            <a:r>
              <a:rPr lang="en-US" altLang="en-US" sz="2800" b="1"/>
              <a:t>Same Structure as 2006 to 2010 CTPP</a:t>
            </a:r>
          </a:p>
          <a:p>
            <a:pPr eaLnBrk="1" hangingPunct="1"/>
            <a:endParaRPr lang="en-US" altLang="en-US" sz="2000" b="1"/>
          </a:p>
          <a:p>
            <a:pPr eaLnBrk="1" hangingPunct="1"/>
            <a:r>
              <a:rPr lang="en-US" altLang="en-US" sz="2800" b="1"/>
              <a:t>Same Software with Enhancements</a:t>
            </a:r>
          </a:p>
          <a:p>
            <a:pPr eaLnBrk="1" hangingPunct="1"/>
            <a:endParaRPr lang="en-US" altLang="en-US" sz="2000" b="1"/>
          </a:p>
          <a:p>
            <a:pPr eaLnBrk="1" hangingPunct="1"/>
            <a:r>
              <a:rPr lang="en-US" altLang="en-US" sz="2800" b="1"/>
              <a:t>No TAZ changes</a:t>
            </a:r>
          </a:p>
          <a:p>
            <a:pPr eaLnBrk="1" hangingPunct="1"/>
            <a:endParaRPr lang="en-US" altLang="en-US" sz="2000" b="1"/>
          </a:p>
          <a:p>
            <a:pPr eaLnBrk="1" hangingPunct="1"/>
            <a:r>
              <a:rPr lang="en-US" altLang="en-US" sz="2800" b="1"/>
              <a:t>Hit the streets March 31, 2019*</a:t>
            </a:r>
          </a:p>
          <a:p>
            <a:pPr eaLnBrk="1" hangingPunct="1"/>
            <a:endParaRPr lang="en-US" altLang="en-US" sz="2000" b="1"/>
          </a:p>
          <a:p>
            <a:pPr eaLnBrk="1" hangingPunct="1"/>
            <a:r>
              <a:rPr lang="en-US" altLang="en-US" sz="2800" b="1"/>
              <a:t>Some Table Changes (</a:t>
            </a:r>
            <a:r>
              <a:rPr lang="en-US" altLang="en-US" sz="2000" b="1"/>
              <a:t>adds and subtractions</a:t>
            </a:r>
            <a:r>
              <a:rPr lang="en-US" altLang="en-US" sz="2800" b="1"/>
              <a:t>)</a:t>
            </a:r>
            <a:r>
              <a:rPr lang="en-US" altLang="en-US" sz="2800"/>
              <a:t> </a:t>
            </a:r>
          </a:p>
        </p:txBody>
      </p:sp>
      <p:sp>
        <p:nvSpPr>
          <p:cNvPr id="94212" name="Text Box 7"/>
          <p:cNvSpPr txBox="1">
            <a:spLocks noChangeArrowheads="1"/>
          </p:cNvSpPr>
          <p:nvPr/>
        </p:nvSpPr>
        <p:spPr bwMode="auto">
          <a:xfrm>
            <a:off x="0" y="260350"/>
            <a:ext cx="8834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Today’s CTPP Data Product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D8BDB5-9C88-441D-9F72-0B842D6521FF}" type="slidenum">
              <a:rPr lang="en-US" altLang="en-US" smtClean="0"/>
              <a:pPr/>
              <a:t>72</a:t>
            </a:fld>
            <a:endParaRPr lang="en-US" altLang="en-US" smtClean="0"/>
          </a:p>
        </p:txBody>
      </p:sp>
      <p:sp>
        <p:nvSpPr>
          <p:cNvPr id="95235" name="Text Box 7"/>
          <p:cNvSpPr txBox="1">
            <a:spLocks noChangeArrowheads="1"/>
          </p:cNvSpPr>
          <p:nvPr/>
        </p:nvSpPr>
        <p:spPr bwMode="auto">
          <a:xfrm>
            <a:off x="0" y="260350"/>
            <a:ext cx="8834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What’s not in the New Data</a:t>
            </a:r>
          </a:p>
        </p:txBody>
      </p:sp>
      <p:sp>
        <p:nvSpPr>
          <p:cNvPr id="95236" name="TextBox 1"/>
          <p:cNvSpPr txBox="1">
            <a:spLocks noChangeArrowheads="1"/>
          </p:cNvSpPr>
          <p:nvPr/>
        </p:nvSpPr>
        <p:spPr bwMode="auto">
          <a:xfrm>
            <a:off x="1979613" y="1293813"/>
            <a:ext cx="472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00FF"/>
                </a:solidFill>
              </a:rPr>
              <a:t>Items Removed</a:t>
            </a:r>
          </a:p>
        </p:txBody>
      </p:sp>
      <p:sp>
        <p:nvSpPr>
          <p:cNvPr id="95237" name="TextBox 4"/>
          <p:cNvSpPr txBox="1">
            <a:spLocks noChangeArrowheads="1"/>
          </p:cNvSpPr>
          <p:nvPr/>
        </p:nvSpPr>
        <p:spPr bwMode="auto">
          <a:xfrm>
            <a:off x="423863" y="1858963"/>
            <a:ext cx="82597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All collapsed Tables</a:t>
            </a:r>
          </a:p>
          <a:p>
            <a:pPr eaLnBrk="1" hangingPunct="1"/>
            <a:r>
              <a:rPr lang="en-US" altLang="en-US" sz="2400" b="1"/>
              <a:t>A few “never” used tables</a:t>
            </a:r>
          </a:p>
          <a:p>
            <a:pPr eaLnBrk="1" hangingPunct="1"/>
            <a:r>
              <a:rPr lang="en-US" altLang="en-US" sz="2400" b="1"/>
              <a:t>A Handful of tables that will be created by our software</a:t>
            </a:r>
          </a:p>
          <a:p>
            <a:pPr eaLnBrk="1" hangingPunct="1"/>
            <a:r>
              <a:rPr lang="en-US" altLang="en-US" sz="2400" b="1"/>
              <a:t>All tables for Urbanized Areas</a:t>
            </a:r>
          </a:p>
        </p:txBody>
      </p:sp>
      <p:sp>
        <p:nvSpPr>
          <p:cNvPr id="95238" name="TextBox 5"/>
          <p:cNvSpPr txBox="1">
            <a:spLocks noChangeArrowheads="1"/>
          </p:cNvSpPr>
          <p:nvPr/>
        </p:nvSpPr>
        <p:spPr bwMode="auto">
          <a:xfrm>
            <a:off x="136525" y="4614863"/>
            <a:ext cx="5703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Also: all crosstabs with means of transportation will use 11 modes </a:t>
            </a:r>
          </a:p>
        </p:txBody>
      </p:sp>
      <p:pic>
        <p:nvPicPr>
          <p:cNvPr id="952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563" y="4044950"/>
            <a:ext cx="2217737"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0F5E78-E8ED-45F2-A8E0-DBCF651628A9}" type="slidenum">
              <a:rPr lang="en-US" altLang="en-US" smtClean="0"/>
              <a:pPr/>
              <a:t>73</a:t>
            </a:fld>
            <a:endParaRPr lang="en-US" altLang="en-US" smtClean="0"/>
          </a:p>
        </p:txBody>
      </p:sp>
      <p:sp>
        <p:nvSpPr>
          <p:cNvPr id="96259" name="Text Box 7"/>
          <p:cNvSpPr txBox="1">
            <a:spLocks noChangeArrowheads="1"/>
          </p:cNvSpPr>
          <p:nvPr/>
        </p:nvSpPr>
        <p:spPr bwMode="auto">
          <a:xfrm>
            <a:off x="0" y="260350"/>
            <a:ext cx="8834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     What is in the New Data</a:t>
            </a:r>
          </a:p>
        </p:txBody>
      </p:sp>
      <p:sp>
        <p:nvSpPr>
          <p:cNvPr id="96260" name="TextBox 1"/>
          <p:cNvSpPr txBox="1">
            <a:spLocks noChangeArrowheads="1"/>
          </p:cNvSpPr>
          <p:nvPr/>
        </p:nvSpPr>
        <p:spPr bwMode="auto">
          <a:xfrm>
            <a:off x="0" y="9525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rPr>
              <a:t>The New and Improved Stuff</a:t>
            </a:r>
          </a:p>
        </p:txBody>
      </p:sp>
      <p:sp>
        <p:nvSpPr>
          <p:cNvPr id="33797" name="TextBox 4"/>
          <p:cNvSpPr txBox="1">
            <a:spLocks noChangeArrowheads="1"/>
          </p:cNvSpPr>
          <p:nvPr/>
        </p:nvSpPr>
        <p:spPr bwMode="auto">
          <a:xfrm>
            <a:off x="161925" y="1476375"/>
            <a:ext cx="43529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US" altLang="en-US" sz="2400" b="1" dirty="0"/>
              <a:t>Added Flows from Places to Counties</a:t>
            </a:r>
          </a:p>
          <a:p>
            <a:pPr eaLnBrk="1" hangingPunct="1">
              <a:defRPr/>
            </a:pPr>
            <a:endParaRPr lang="en-US" altLang="en-US" sz="1200" b="1" dirty="0"/>
          </a:p>
          <a:p>
            <a:pPr eaLnBrk="1" hangingPunct="1">
              <a:defRPr/>
            </a:pPr>
            <a:r>
              <a:rPr lang="en-US" altLang="en-US" sz="2400" b="1" dirty="0"/>
              <a:t>Added Several Tables</a:t>
            </a:r>
          </a:p>
          <a:p>
            <a:pPr marL="342900" indent="-342900" eaLnBrk="1" hangingPunct="1">
              <a:buFont typeface="Arial" panose="020B0604020202020204" pitchFamily="34" charset="0"/>
              <a:buChar char="•"/>
              <a:defRPr/>
            </a:pPr>
            <a:r>
              <a:rPr lang="en-US" altLang="en-US" sz="2400" b="1" dirty="0"/>
              <a:t>Average HH Size (p1)</a:t>
            </a:r>
          </a:p>
          <a:p>
            <a:pPr marL="342900" indent="-342900" eaLnBrk="1" hangingPunct="1">
              <a:buFont typeface="Arial" panose="020B0604020202020204" pitchFamily="34" charset="0"/>
              <a:buChar char="•"/>
              <a:defRPr/>
            </a:pPr>
            <a:r>
              <a:rPr lang="en-US" altLang="en-US" sz="2400" b="1" dirty="0"/>
              <a:t>Poverty by Mode (p1, p2)</a:t>
            </a:r>
          </a:p>
          <a:p>
            <a:pPr marL="342900" indent="-342900" eaLnBrk="1" hangingPunct="1">
              <a:buFont typeface="Arial" panose="020B0604020202020204" pitchFamily="34" charset="0"/>
              <a:buChar char="•"/>
              <a:defRPr/>
            </a:pPr>
            <a:r>
              <a:rPr lang="en-US" altLang="en-US" sz="2400" b="1" dirty="0"/>
              <a:t>Class of Worker </a:t>
            </a:r>
          </a:p>
          <a:p>
            <a:pPr marL="1085850" lvl="1" indent="-342900" eaLnBrk="1" hangingPunct="1">
              <a:buFont typeface="Arial" panose="020B0604020202020204" pitchFamily="34" charset="0"/>
              <a:buChar char="•"/>
              <a:defRPr/>
            </a:pPr>
            <a:r>
              <a:rPr lang="en-US" altLang="en-US" sz="2400" b="1" dirty="0"/>
              <a:t>by [Industry, Time Arriving, Mean TT, Mode] (p2)</a:t>
            </a:r>
          </a:p>
          <a:p>
            <a:pPr marL="342900" indent="-342900" eaLnBrk="1" hangingPunct="1">
              <a:buFont typeface="Arial" panose="020B0604020202020204" pitchFamily="34" charset="0"/>
              <a:buChar char="•"/>
              <a:defRPr/>
            </a:pPr>
            <a:r>
              <a:rPr lang="en-US" altLang="en-US" sz="2400" b="1" dirty="0"/>
              <a:t>Vehicles available by number of Workers in HH (p3)</a:t>
            </a:r>
            <a:r>
              <a:rPr lang="en-US" altLang="en-US" dirty="0" smtClean="0"/>
              <a:t>    </a:t>
            </a:r>
          </a:p>
        </p:txBody>
      </p:sp>
      <p:graphicFrame>
        <p:nvGraphicFramePr>
          <p:cNvPr id="96262" name="Object 2"/>
          <p:cNvGraphicFramePr>
            <a:graphicFrameLocks noChangeAspect="1"/>
          </p:cNvGraphicFramePr>
          <p:nvPr/>
        </p:nvGraphicFramePr>
        <p:xfrm>
          <a:off x="4592638" y="1412875"/>
          <a:ext cx="4497387" cy="4735513"/>
        </p:xfrm>
        <a:graphic>
          <a:graphicData uri="http://schemas.openxmlformats.org/presentationml/2006/ole">
            <mc:AlternateContent xmlns:mc="http://schemas.openxmlformats.org/markup-compatibility/2006">
              <mc:Choice xmlns:v="urn:schemas-microsoft-com:vml" Requires="v">
                <p:oleObj spid="_x0000_s96264" name="Worksheet" r:id="rId3" imgW="8305956" imgH="7340554" progId="Excel.Sheet.12">
                  <p:embed/>
                </p:oleObj>
              </mc:Choice>
              <mc:Fallback>
                <p:oleObj name="Worksheet" r:id="rId3" imgW="8305956" imgH="7340554"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1412875"/>
                        <a:ext cx="4497387"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52400" y="304800"/>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FHWA website</a:t>
            </a:r>
          </a:p>
        </p:txBody>
      </p:sp>
      <p:sp>
        <p:nvSpPr>
          <p:cNvPr id="97283" name="Rectangle 4">
            <a:hlinkClick r:id="rId2"/>
          </p:cNvPr>
          <p:cNvSpPr>
            <a:spLocks noChangeArrowheads="1"/>
          </p:cNvSpPr>
          <p:nvPr/>
        </p:nvSpPr>
        <p:spPr bwMode="auto">
          <a:xfrm>
            <a:off x="596900" y="6137275"/>
            <a:ext cx="8123238" cy="460375"/>
          </a:xfrm>
          <a:prstGeom prst="rect">
            <a:avLst/>
          </a:prstGeom>
          <a:solidFill>
            <a:schemeClr val="bg1"/>
          </a:solidFill>
          <a:ln w="31750">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FF0000"/>
                </a:solidFill>
                <a:hlinkClick r:id="rId3"/>
              </a:rPr>
              <a:t>http://www.fhwa.dot.gov/planning/census_issues/ctpp/</a:t>
            </a:r>
            <a:endParaRPr lang="en-US" altLang="en-US" sz="2400" b="1" i="1">
              <a:solidFill>
                <a:srgbClr val="FF0000"/>
              </a:solidFill>
            </a:endParaRPr>
          </a:p>
        </p:txBody>
      </p:sp>
      <p:pic>
        <p:nvPicPr>
          <p:cNvPr id="972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952500"/>
            <a:ext cx="8202613" cy="5100638"/>
          </a:xfrm>
          <a:prstGeom prst="rect">
            <a:avLst/>
          </a:prstGeom>
          <a:noFill/>
          <a:ln w="28575" algn="ctr">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5"/>
          <p:cNvSpPr txBox="1">
            <a:spLocks noChangeArrowheads="1"/>
          </p:cNvSpPr>
          <p:nvPr/>
        </p:nvSpPr>
        <p:spPr bwMode="auto">
          <a:xfrm>
            <a:off x="533400" y="228600"/>
            <a:ext cx="3525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rPr>
              <a:t>AASHTO website</a:t>
            </a:r>
          </a:p>
        </p:txBody>
      </p:sp>
      <p:sp>
        <p:nvSpPr>
          <p:cNvPr id="98307" name="Rectangle 3"/>
          <p:cNvSpPr>
            <a:spLocks noChangeArrowheads="1"/>
          </p:cNvSpPr>
          <p:nvPr/>
        </p:nvSpPr>
        <p:spPr bwMode="auto">
          <a:xfrm>
            <a:off x="1547813" y="6100763"/>
            <a:ext cx="6076950" cy="584200"/>
          </a:xfrm>
          <a:prstGeom prst="rect">
            <a:avLst/>
          </a:prstGeom>
          <a:solidFill>
            <a:schemeClr val="bg1"/>
          </a:solidFill>
          <a:ln w="31750">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solidFill>
                  <a:srgbClr val="FF0000"/>
                </a:solidFill>
                <a:hlinkClick r:id="rId2"/>
              </a:rPr>
              <a:t>http://ctpp.transportation.org/</a:t>
            </a:r>
            <a:endParaRPr lang="en-US" altLang="en-US" sz="3200" b="1" i="1">
              <a:solidFill>
                <a:srgbClr val="FF0000"/>
              </a:solidFill>
            </a:endParaRPr>
          </a:p>
        </p:txBody>
      </p:sp>
      <p:pic>
        <p:nvPicPr>
          <p:cNvPr id="98308" name="Picture 1"/>
          <p:cNvPicPr>
            <a:picLocks noChangeAspect="1"/>
          </p:cNvPicPr>
          <p:nvPr/>
        </p:nvPicPr>
        <p:blipFill>
          <a:blip r:embed="rId3">
            <a:extLst>
              <a:ext uri="{28A0092B-C50C-407E-A947-70E740481C1C}">
                <a14:useLocalDpi xmlns:a14="http://schemas.microsoft.com/office/drawing/2010/main" val="0"/>
              </a:ext>
            </a:extLst>
          </a:blip>
          <a:srcRect l="9332" t="5069" b="15398"/>
          <a:stretch>
            <a:fillRect/>
          </a:stretch>
        </p:blipFill>
        <p:spPr bwMode="auto">
          <a:xfrm>
            <a:off x="3175" y="839788"/>
            <a:ext cx="99171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111250"/>
            <a:ext cx="7737475" cy="4679950"/>
          </a:xfrm>
          <a:prstGeom prst="rect">
            <a:avLst/>
          </a:prstGeom>
          <a:noFill/>
          <a:ln w="28575" algn="ctr">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99331" name="Text Box 5"/>
          <p:cNvSpPr txBox="1">
            <a:spLocks noChangeArrowheads="1"/>
          </p:cNvSpPr>
          <p:nvPr/>
        </p:nvSpPr>
        <p:spPr bwMode="auto">
          <a:xfrm>
            <a:off x="533400" y="228600"/>
            <a:ext cx="3321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rPr>
              <a:t>CTPP List Serve</a:t>
            </a:r>
          </a:p>
        </p:txBody>
      </p:sp>
      <p:sp>
        <p:nvSpPr>
          <p:cNvPr id="99332" name="Rectangle 3"/>
          <p:cNvSpPr>
            <a:spLocks noChangeArrowheads="1"/>
          </p:cNvSpPr>
          <p:nvPr/>
        </p:nvSpPr>
        <p:spPr bwMode="auto">
          <a:xfrm>
            <a:off x="2630488" y="5943600"/>
            <a:ext cx="4235450" cy="584200"/>
          </a:xfrm>
          <a:prstGeom prst="rect">
            <a:avLst/>
          </a:prstGeom>
          <a:solidFill>
            <a:schemeClr val="bg1"/>
          </a:solidFill>
          <a:ln w="31750">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solidFill>
                  <a:srgbClr val="FF0000"/>
                </a:solidFill>
                <a:hlinkClick r:id="rId3"/>
              </a:rPr>
              <a:t>http://trbcensus.com</a:t>
            </a:r>
            <a:endParaRPr lang="en-US" altLang="en-US" sz="3200" b="1" i="1">
              <a:solidFill>
                <a:srgbClr val="FF0000"/>
              </a:solidFill>
            </a:endParaRPr>
          </a:p>
        </p:txBody>
      </p:sp>
      <p:sp>
        <p:nvSpPr>
          <p:cNvPr id="99333" name="Rectangle 4"/>
          <p:cNvSpPr>
            <a:spLocks noChangeArrowheads="1"/>
          </p:cNvSpPr>
          <p:nvPr/>
        </p:nvSpPr>
        <p:spPr bwMode="auto">
          <a:xfrm>
            <a:off x="554038" y="4487863"/>
            <a:ext cx="1828800" cy="3810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3"/>
          <p:cNvSpPr txBox="1">
            <a:spLocks noChangeArrowheads="1"/>
          </p:cNvSpPr>
          <p:nvPr/>
        </p:nvSpPr>
        <p:spPr bwMode="auto">
          <a:xfrm>
            <a:off x="76200" y="3048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rPr>
              <a:t>   </a:t>
            </a:r>
          </a:p>
        </p:txBody>
      </p:sp>
      <p:sp>
        <p:nvSpPr>
          <p:cNvPr id="100355" name="Rectangle 5"/>
          <p:cNvSpPr>
            <a:spLocks noChangeArrowheads="1"/>
          </p:cNvSpPr>
          <p:nvPr/>
        </p:nvSpPr>
        <p:spPr bwMode="auto">
          <a:xfrm>
            <a:off x="423863" y="152400"/>
            <a:ext cx="3732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Training Materials</a:t>
            </a:r>
            <a:r>
              <a:rPr lang="en-US" altLang="en-US"/>
              <a:t> </a:t>
            </a:r>
          </a:p>
        </p:txBody>
      </p:sp>
      <p:sp>
        <p:nvSpPr>
          <p:cNvPr id="100356" name="Rectangle 6"/>
          <p:cNvSpPr>
            <a:spLocks noChangeArrowheads="1"/>
          </p:cNvSpPr>
          <p:nvPr/>
        </p:nvSpPr>
        <p:spPr bwMode="auto">
          <a:xfrm>
            <a:off x="79375" y="1873250"/>
            <a:ext cx="8902700" cy="461963"/>
          </a:xfrm>
          <a:prstGeom prst="rect">
            <a:avLst/>
          </a:prstGeom>
          <a:solidFill>
            <a:schemeClr val="bg1"/>
          </a:solidFill>
          <a:ln w="31750" algn="ctr">
            <a:solidFill>
              <a:srgbClr val="FF0000"/>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a:hlinkClick r:id="rId2"/>
              </a:rPr>
              <a:t>http://ctpp.transportation.org/Pages/trainingresources.aspx</a:t>
            </a:r>
            <a:endParaRPr lang="en-US" altLang="en-US" sz="2800" b="1" i="1"/>
          </a:p>
        </p:txBody>
      </p:sp>
      <p:sp>
        <p:nvSpPr>
          <p:cNvPr id="100357" name="Text Box 9"/>
          <p:cNvSpPr txBox="1">
            <a:spLocks noChangeArrowheads="1"/>
          </p:cNvSpPr>
          <p:nvPr/>
        </p:nvSpPr>
        <p:spPr bwMode="auto">
          <a:xfrm>
            <a:off x="1173163" y="1066800"/>
            <a:ext cx="6738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t>AASHTO CTPP Website</a:t>
            </a:r>
          </a:p>
        </p:txBody>
      </p:sp>
      <p:sp>
        <p:nvSpPr>
          <p:cNvPr id="100358" name="Rectangle 11"/>
          <p:cNvSpPr>
            <a:spLocks noChangeArrowheads="1"/>
          </p:cNvSpPr>
          <p:nvPr/>
        </p:nvSpPr>
        <p:spPr bwMode="auto">
          <a:xfrm>
            <a:off x="3513138" y="2962275"/>
            <a:ext cx="206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t>E-Learning</a:t>
            </a:r>
            <a:endParaRPr lang="en-US" altLang="en-US" sz="2800" b="1">
              <a:solidFill>
                <a:srgbClr val="0000FF"/>
              </a:solidFill>
            </a:endParaRPr>
          </a:p>
        </p:txBody>
      </p:sp>
      <p:sp>
        <p:nvSpPr>
          <p:cNvPr id="100359" name="Rectangle 12"/>
          <p:cNvSpPr>
            <a:spLocks noChangeArrowheads="1"/>
          </p:cNvSpPr>
          <p:nvPr/>
        </p:nvSpPr>
        <p:spPr bwMode="auto">
          <a:xfrm>
            <a:off x="2728913" y="4406900"/>
            <a:ext cx="3590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t>Recorded Webinars</a:t>
            </a:r>
            <a:r>
              <a:rPr lang="en-US" altLang="en-US"/>
              <a:t> </a:t>
            </a:r>
          </a:p>
        </p:txBody>
      </p:sp>
      <p:sp>
        <p:nvSpPr>
          <p:cNvPr id="100360" name="Rectangle 13"/>
          <p:cNvSpPr>
            <a:spLocks noChangeArrowheads="1"/>
          </p:cNvSpPr>
          <p:nvPr/>
        </p:nvSpPr>
        <p:spPr bwMode="auto">
          <a:xfrm>
            <a:off x="211138" y="5013325"/>
            <a:ext cx="8770937" cy="4619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a:hlinkClick r:id="rId3"/>
              </a:rPr>
              <a:t>http://ctpp.transportation.org/Pages/webinardirectory.aspx</a:t>
            </a:r>
            <a:endParaRPr lang="en-US" altLang="en-US" sz="2400" b="1" i="1"/>
          </a:p>
        </p:txBody>
      </p:sp>
      <p:sp>
        <p:nvSpPr>
          <p:cNvPr id="100361" name="Rectangle 8"/>
          <p:cNvSpPr>
            <a:spLocks noChangeArrowheads="1"/>
          </p:cNvSpPr>
          <p:nvPr/>
        </p:nvSpPr>
        <p:spPr bwMode="auto">
          <a:xfrm>
            <a:off x="1173163" y="3578225"/>
            <a:ext cx="6797675" cy="369888"/>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i="1">
                <a:hlinkClick r:id="rId4"/>
              </a:rPr>
              <a:t>http://ctpp.transportation.org/Pages/elearningmodules.aspx</a:t>
            </a:r>
            <a:endParaRPr lang="en-US" altLang="en-US" b="1" i="1"/>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81000" y="2286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FF0000"/>
                </a:solidFill>
              </a:rPr>
              <a:t>CTPP websites</a:t>
            </a:r>
          </a:p>
        </p:txBody>
      </p:sp>
      <p:pic>
        <p:nvPicPr>
          <p:cNvPr id="101379" name="Picture 5" descr="NonUK_Roundabout_8_Ca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90600"/>
            <a:ext cx="2668588"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9" descr="CTPP-logo-2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550" y="1239838"/>
            <a:ext cx="16271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10"/>
          <p:cNvSpPr txBox="1">
            <a:spLocks noChangeArrowheads="1"/>
          </p:cNvSpPr>
          <p:nvPr/>
        </p:nvSpPr>
        <p:spPr bwMode="auto">
          <a:xfrm>
            <a:off x="309563" y="3910013"/>
            <a:ext cx="85693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i="1">
                <a:solidFill>
                  <a:srgbClr val="0000FF"/>
                </a:solidFill>
                <a:hlinkClick r:id="rId4"/>
              </a:rPr>
              <a:t>http://www.fhwa.dot.gov/planning/census_issues/ctpp/</a:t>
            </a:r>
            <a:endParaRPr lang="en-US" altLang="en-US" sz="2400" b="1" i="1">
              <a:solidFill>
                <a:srgbClr val="0000FF"/>
              </a:solidFill>
            </a:endParaRPr>
          </a:p>
          <a:p>
            <a:pPr algn="ctr" eaLnBrk="1" hangingPunct="1">
              <a:spcBef>
                <a:spcPct val="50000"/>
              </a:spcBef>
            </a:pPr>
            <a:r>
              <a:rPr lang="en-US" altLang="en-US" sz="3200" b="1">
                <a:solidFill>
                  <a:srgbClr val="0000FF"/>
                </a:solidFill>
                <a:hlinkClick r:id="rId5"/>
              </a:rPr>
              <a:t>http://www.TRBcensus.com</a:t>
            </a:r>
            <a:endParaRPr lang="en-US" altLang="en-US" sz="3200" b="1">
              <a:solidFill>
                <a:srgbClr val="0000FF"/>
              </a:solidFill>
            </a:endParaRPr>
          </a:p>
          <a:p>
            <a:pPr algn="ctr" eaLnBrk="1" hangingPunct="1">
              <a:spcBef>
                <a:spcPct val="50000"/>
              </a:spcBef>
            </a:pPr>
            <a:r>
              <a:rPr lang="en-US" altLang="en-US" sz="3200" b="1">
                <a:hlinkClick r:id="rId6"/>
              </a:rPr>
              <a:t>http://ctpp.transportation.org</a:t>
            </a:r>
            <a:endParaRPr lang="en-US" altLang="en-US" sz="3200" b="1"/>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423863" y="1643063"/>
            <a:ext cx="4308475" cy="2246312"/>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FF"/>
                </a:solidFill>
              </a:rPr>
              <a:t>Penelope Weinberger</a:t>
            </a:r>
          </a:p>
          <a:p>
            <a:pPr eaLnBrk="1" hangingPunct="1"/>
            <a:r>
              <a:rPr lang="en-US" altLang="en-US" sz="2000" b="1"/>
              <a:t>CTPP Program Manager, AASHTO</a:t>
            </a:r>
          </a:p>
          <a:p>
            <a:pPr eaLnBrk="1" hangingPunct="1"/>
            <a:r>
              <a:rPr lang="en-US" altLang="en-US" b="1"/>
              <a:t>444 North Capitol Street NW Suite 249</a:t>
            </a:r>
          </a:p>
          <a:p>
            <a:pPr eaLnBrk="1" hangingPunct="1"/>
            <a:r>
              <a:rPr lang="en-US" altLang="en-US" b="1"/>
              <a:t>Washington, DC 20001</a:t>
            </a:r>
          </a:p>
          <a:p>
            <a:pPr eaLnBrk="1" hangingPunct="1"/>
            <a:r>
              <a:rPr lang="en-US" altLang="en-US" sz="2000" b="1">
                <a:solidFill>
                  <a:srgbClr val="0000FF"/>
                </a:solidFill>
              </a:rPr>
              <a:t>202-624-3556</a:t>
            </a:r>
          </a:p>
          <a:p>
            <a:pPr eaLnBrk="1" hangingPunct="1"/>
            <a:r>
              <a:rPr lang="en-US" altLang="en-US" sz="2000" b="1" i="1">
                <a:hlinkClick r:id="rId2"/>
              </a:rPr>
              <a:t>pweinberger@aashto.org</a:t>
            </a:r>
            <a:endParaRPr lang="en-US" altLang="en-US" sz="2000" b="1" i="1"/>
          </a:p>
          <a:p>
            <a:pPr eaLnBrk="1" hangingPunct="1"/>
            <a:r>
              <a:rPr lang="en-US" altLang="en-US" sz="2000" b="1" i="1">
                <a:hlinkClick r:id="rId3"/>
              </a:rPr>
              <a:t>https://ctpp.transportation.org</a:t>
            </a:r>
            <a:endParaRPr lang="en-US" altLang="en-US" sz="2000" b="1" i="1"/>
          </a:p>
        </p:txBody>
      </p:sp>
      <p:sp>
        <p:nvSpPr>
          <p:cNvPr id="594947" name="Text Box 3"/>
          <p:cNvSpPr txBox="1">
            <a:spLocks noChangeArrowheads="1"/>
          </p:cNvSpPr>
          <p:nvPr/>
        </p:nvSpPr>
        <p:spPr bwMode="auto">
          <a:xfrm>
            <a:off x="0" y="893763"/>
            <a:ext cx="8001000" cy="584200"/>
          </a:xfrm>
          <a:prstGeom prst="rect">
            <a:avLst/>
          </a:prstGeom>
          <a:noFill/>
          <a:ln w="9525">
            <a:noFill/>
            <a:miter lim="800000"/>
            <a:headEnd/>
            <a:tailEnd/>
          </a:ln>
          <a:effectLst/>
        </p:spPr>
        <p:txBody>
          <a:bodyPr>
            <a:spAutoFit/>
          </a:bodyPr>
          <a:lstStyle/>
          <a:p>
            <a:pPr eaLnBrk="1" hangingPunct="1">
              <a:spcBef>
                <a:spcPct val="20000"/>
              </a:spcBef>
              <a:defRPr/>
            </a:pPr>
            <a:r>
              <a:rPr lang="en-US" sz="3200" b="1" dirty="0">
                <a:solidFill>
                  <a:srgbClr val="FF0000"/>
                </a:solidFill>
                <a:latin typeface="Arial" charset="0"/>
              </a:rPr>
              <a:t>     Special Staff and Contacts</a:t>
            </a:r>
            <a:r>
              <a:rPr lang="en-US" sz="3200" b="1" dirty="0">
                <a:solidFill>
                  <a:srgbClr val="0000FF"/>
                </a:solidFill>
                <a:effectLst>
                  <a:outerShdw blurRad="38100" dist="38100" dir="2700000" algn="tl">
                    <a:srgbClr val="C0C0C0"/>
                  </a:outerShdw>
                </a:effectLst>
                <a:latin typeface="Arial" charset="0"/>
              </a:rPr>
              <a:t> </a:t>
            </a:r>
          </a:p>
        </p:txBody>
      </p:sp>
      <p:sp>
        <p:nvSpPr>
          <p:cNvPr id="102404" name="Rectangle 4"/>
          <p:cNvSpPr>
            <a:spLocks noChangeArrowheads="1"/>
          </p:cNvSpPr>
          <p:nvPr/>
        </p:nvSpPr>
        <p:spPr bwMode="auto">
          <a:xfrm>
            <a:off x="2938463" y="4062413"/>
            <a:ext cx="3822700" cy="13843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b="1">
                <a:solidFill>
                  <a:srgbClr val="0000FF"/>
                </a:solidFill>
              </a:rPr>
              <a:t>Charlynn Burd</a:t>
            </a:r>
          </a:p>
          <a:p>
            <a:pPr eaLnBrk="1" hangingPunct="1"/>
            <a:r>
              <a:rPr lang="it-IT" altLang="en-US" sz="2000" b="1"/>
              <a:t>CTPP Program BFF</a:t>
            </a:r>
          </a:p>
          <a:p>
            <a:pPr eaLnBrk="1" hangingPunct="1"/>
            <a:r>
              <a:rPr lang="it-IT" altLang="en-US" sz="2000" b="1"/>
              <a:t>Census Bureau</a:t>
            </a:r>
          </a:p>
          <a:p>
            <a:pPr eaLnBrk="1" hangingPunct="1"/>
            <a:r>
              <a:rPr lang="en-US" altLang="en-US" sz="2000" b="1">
                <a:hlinkClick r:id="rId4"/>
              </a:rPr>
              <a:t>charlynn.burd@census.gov</a:t>
            </a:r>
            <a:endParaRPr lang="it-IT" altLang="en-US" sz="2000" b="1"/>
          </a:p>
        </p:txBody>
      </p:sp>
      <p:sp>
        <p:nvSpPr>
          <p:cNvPr id="102405" name="Rectangle 4"/>
          <p:cNvSpPr>
            <a:spLocks noChangeArrowheads="1"/>
          </p:cNvSpPr>
          <p:nvPr/>
        </p:nvSpPr>
        <p:spPr bwMode="auto">
          <a:xfrm>
            <a:off x="4918075" y="1708150"/>
            <a:ext cx="3744913" cy="212407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b="1"/>
              <a:t>CTPP Technical Support </a:t>
            </a:r>
          </a:p>
          <a:p>
            <a:pPr eaLnBrk="1" hangingPunct="1"/>
            <a:r>
              <a:rPr lang="it-IT" altLang="en-US" sz="2400" b="1">
                <a:solidFill>
                  <a:srgbClr val="0000FF"/>
                </a:solidFill>
              </a:rPr>
              <a:t>JJ (JingJing) Zang</a:t>
            </a:r>
          </a:p>
          <a:p>
            <a:r>
              <a:rPr lang="en-US" altLang="en-US" sz="2000" b="1">
                <a:hlinkClick r:id="rId5"/>
              </a:rPr>
              <a:t>jzang@camsys.com</a:t>
            </a:r>
            <a:endParaRPr lang="en-US" altLang="en-US" sz="2000" b="1"/>
          </a:p>
          <a:p>
            <a:endParaRPr lang="en-US" altLang="en-US" sz="2000" b="1"/>
          </a:p>
          <a:p>
            <a:r>
              <a:rPr lang="en-US" altLang="en-US" sz="2400" b="1">
                <a:solidFill>
                  <a:srgbClr val="0000FF"/>
                </a:solidFill>
              </a:rPr>
              <a:t>Gabe (Jiangbo) Yu</a:t>
            </a:r>
          </a:p>
          <a:p>
            <a:r>
              <a:rPr lang="en-US" altLang="en-US" sz="2000" b="1">
                <a:solidFill>
                  <a:srgbClr val="0000FF"/>
                </a:solidFill>
                <a:hlinkClick r:id="rId6"/>
              </a:rPr>
              <a:t>jyu@camsys.com</a:t>
            </a:r>
            <a:r>
              <a:rPr lang="en-US" altLang="en-US" sz="2000" b="1">
                <a:solidFill>
                  <a:srgbClr val="0000FF"/>
                </a:solidFill>
              </a:rPr>
              <a:t> </a:t>
            </a:r>
          </a:p>
        </p:txBody>
      </p:sp>
      <p:sp>
        <p:nvSpPr>
          <p:cNvPr id="10240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DE01B2-A9ED-430B-AB65-C015C5C8D8DF}" type="slidenum">
              <a:rPr lang="en-US" altLang="en-US" smtClean="0"/>
              <a:pPr/>
              <a:t>79</a:t>
            </a:fld>
            <a:endParaRPr lang="en-US"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26D4E5-0A42-4150-9243-F2D45F55F40C}" type="slidenum">
              <a:rPr lang="en-US" altLang="en-US" smtClean="0"/>
              <a:pPr/>
              <a:t>8</a:t>
            </a:fld>
            <a:endParaRPr lang="en-US" altLang="en-US" smtClean="0"/>
          </a:p>
        </p:txBody>
      </p:sp>
      <p:graphicFrame>
        <p:nvGraphicFramePr>
          <p:cNvPr id="12291" name="Object 3"/>
          <p:cNvGraphicFramePr>
            <a:graphicFrameLocks noChangeAspect="1"/>
          </p:cNvGraphicFramePr>
          <p:nvPr/>
        </p:nvGraphicFramePr>
        <p:xfrm>
          <a:off x="942975" y="-3368675"/>
          <a:ext cx="7800975" cy="10096500"/>
        </p:xfrm>
        <a:graphic>
          <a:graphicData uri="http://schemas.openxmlformats.org/presentationml/2006/ole">
            <mc:AlternateContent xmlns:mc="http://schemas.openxmlformats.org/markup-compatibility/2006">
              <mc:Choice xmlns:v="urn:schemas-microsoft-com:vml" Requires="v">
                <p:oleObj spid="_x0000_s12294" name="Acrobat Document" r:id="rId3" imgW="5829156" imgH="7543672" progId="AcroExch.Document.DC">
                  <p:embed/>
                </p:oleObj>
              </mc:Choice>
              <mc:Fallback>
                <p:oleObj name="Acrobat Document" r:id="rId3" imgW="5829156" imgH="7543672" progId="AcroExch.Document.DC">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3368675"/>
                        <a:ext cx="7800975" cy="1009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Rectangle 3"/>
          <p:cNvSpPr>
            <a:spLocks noChangeArrowheads="1"/>
          </p:cNvSpPr>
          <p:nvPr/>
        </p:nvSpPr>
        <p:spPr bwMode="auto">
          <a:xfrm>
            <a:off x="1595438" y="4868863"/>
            <a:ext cx="3225800" cy="288925"/>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33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DA44BA-4234-4875-9452-BA3B217A794E}" type="slidenum">
              <a:rPr lang="en-US" altLang="en-US" smtClean="0"/>
              <a:pPr/>
              <a:t>9</a:t>
            </a:fld>
            <a:endParaRPr lang="en-US" altLang="en-US" smtClean="0"/>
          </a:p>
        </p:txBody>
      </p:sp>
      <p:pic>
        <p:nvPicPr>
          <p:cNvPr id="13316" name="Content Placeholder 4" descr="1960 JTW questi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8350" y="1760538"/>
            <a:ext cx="5067300" cy="4203700"/>
          </a:xfr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48691&quot;&gt;&lt;property id=&quot;20148&quot; value=&quot;5&quot;/&gt;&lt;property id=&quot;20300&quot; value=&quot;Slide 1&quot;/&gt;&lt;property id=&quot;20307&quot; value=&quot;646&quot;/&gt;&lt;/object&gt;&lt;object type=&quot;3&quot; unique_id=&quot;48692&quot;&gt;&lt;property id=&quot;20148&quot; value=&quot;5&quot;/&gt;&lt;property id=&quot;20300&quot; value=&quot;Slide 3&quot;/&gt;&lt;property id=&quot;20307&quot; value=&quot;647&quot;/&gt;&lt;/object&gt;&lt;object type=&quot;3&quot; unique_id=&quot;48693&quot;&gt;&lt;property id=&quot;20148&quot; value=&quot;5&quot;/&gt;&lt;property id=&quot;20300&quot; value=&quot;Slide 11&quot;/&gt;&lt;property id=&quot;20307&quot; value=&quot;649&quot;/&gt;&lt;/object&gt;&lt;object type=&quot;3&quot; unique_id=&quot;48694&quot;&gt;&lt;property id=&quot;20148&quot; value=&quot;5&quot;/&gt;&lt;property id=&quot;20300&quot; value=&quot;Slide 12&quot;/&gt;&lt;property id=&quot;20307&quot; value=&quot;650&quot;/&gt;&lt;/object&gt;&lt;object type=&quot;3&quot; unique_id=&quot;48695&quot;&gt;&lt;property id=&quot;20148&quot; value=&quot;5&quot;/&gt;&lt;property id=&quot;20300&quot; value=&quot;Slide 14&quot;/&gt;&lt;property id=&quot;20307&quot; value=&quot;651&quot;/&gt;&lt;/object&gt;&lt;object type=&quot;3&quot; unique_id=&quot;48696&quot;&gt;&lt;property id=&quot;20148&quot; value=&quot;5&quot;/&gt;&lt;property id=&quot;20300&quot; value=&quot;Slide 15&quot;/&gt;&lt;property id=&quot;20307&quot; value=&quot;652&quot;/&gt;&lt;/object&gt;&lt;object type=&quot;3&quot; unique_id=&quot;48697&quot;&gt;&lt;property id=&quot;20148&quot; value=&quot;5&quot;/&gt;&lt;property id=&quot;20300&quot; value=&quot;Slide 16&quot;/&gt;&lt;property id=&quot;20307&quot; value=&quot;653&quot;/&gt;&lt;/object&gt;&lt;object type=&quot;3&quot; unique_id=&quot;48699&quot;&gt;&lt;property id=&quot;20148&quot; value=&quot;5&quot;/&gt;&lt;property id=&quot;20300&quot; value=&quot;Slide 19&quot;/&gt;&lt;property id=&quot;20307&quot; value=&quot;655&quot;/&gt;&lt;/object&gt;&lt;object type=&quot;3&quot; unique_id=&quot;49572&quot;&gt;&lt;property id=&quot;20148&quot; value=&quot;5&quot;/&gt;&lt;property id=&quot;20300&quot; value=&quot;Slide 13&quot;/&gt;&lt;property id=&quot;20307&quot; value=&quot;668&quot;/&gt;&lt;/object&gt;&lt;object type=&quot;3&quot; unique_id=&quot;49573&quot;&gt;&lt;property id=&quot;20148&quot; value=&quot;5&quot;/&gt;&lt;property id=&quot;20300&quot; value=&quot;Slide 17&quot;/&gt;&lt;property id=&quot;20307&quot; value=&quot;669&quot;/&gt;&lt;/object&gt;&lt;object type=&quot;3&quot; unique_id=&quot;50968&quot;&gt;&lt;property id=&quot;20148&quot; value=&quot;5&quot;/&gt;&lt;property id=&quot;20300&quot; value=&quot;Slide 22&quot;/&gt;&lt;property id=&quot;20307&quot; value=&quot;671&quot;/&gt;&lt;/object&gt;&lt;object type=&quot;3&quot; unique_id=&quot;50970&quot;&gt;&lt;property id=&quot;20148&quot; value=&quot;5&quot;/&gt;&lt;property id=&quot;20300&quot; value=&quot;Slide 24&quot;/&gt;&lt;property id=&quot;20307&quot; value=&quot;673&quot;/&gt;&lt;/object&gt;&lt;object type=&quot;3&quot; unique_id=&quot;61235&quot;&gt;&lt;property id=&quot;20148&quot; value=&quot;5&quot;/&gt;&lt;property id=&quot;20300&quot; value=&quot;Slide 23&quot;/&gt;&lt;property id=&quot;20307&quot; value=&quot;692&quot;/&gt;&lt;/object&gt;&lt;object type=&quot;3&quot; unique_id=&quot;61847&quot;&gt;&lt;property id=&quot;20148&quot; value=&quot;5&quot;/&gt;&lt;property id=&quot;20300&quot; value=&quot;Slide 18&quot;/&gt;&lt;property id=&quot;20307&quot; value=&quot;722&quot;/&gt;&lt;/object&gt;&lt;object type=&quot;3&quot; unique_id=&quot;61848&quot;&gt;&lt;property id=&quot;20148&quot; value=&quot;5&quot;/&gt;&lt;property id=&quot;20300&quot; value=&quot;Slide 20&quot;/&gt;&lt;property id=&quot;20307&quot; value=&quot;721&quot;/&gt;&lt;/object&gt;&lt;object type=&quot;3&quot; unique_id=&quot;61849&quot;&gt;&lt;property id=&quot;20148&quot; value=&quot;5&quot;/&gt;&lt;property id=&quot;20300&quot; value=&quot;Slide 21&quot;/&gt;&lt;property id=&quot;20307&quot; value=&quot;723&quot;/&gt;&lt;/object&gt;&lt;object type=&quot;3&quot; unique_id=&quot;63955&quot;&gt;&lt;property id=&quot;20148&quot; value=&quot;5&quot;/&gt;&lt;property id=&quot;20300&quot; value=&quot;Slide 6&quot;/&gt;&lt;property id=&quot;20307&quot; value=&quot;726&quot;/&gt;&lt;/object&gt;&lt;object type=&quot;3&quot; unique_id=&quot;63956&quot;&gt;&lt;property id=&quot;20148&quot; value=&quot;5&quot;/&gt;&lt;property id=&quot;20300&quot; value=&quot;Slide 9&quot;/&gt;&lt;property id=&quot;20307&quot; value=&quot;727&quot;/&gt;&lt;/object&gt;&lt;object type=&quot;3&quot; unique_id=&quot;63957&quot;&gt;&lt;property id=&quot;20148&quot; value=&quot;5&quot;/&gt;&lt;property id=&quot;20300&quot; value=&quot;Slide 10&quot;/&gt;&lt;property id=&quot;20307&quot; value=&quot;728&quot;/&gt;&lt;/object&gt;&lt;object type=&quot;3&quot; unique_id=&quot;63958&quot;&gt;&lt;property id=&quot;20148&quot; value=&quot;5&quot;/&gt;&lt;property id=&quot;20300&quot; value=&quot;Slide 4&quot;/&gt;&lt;property id=&quot;20307&quot; value=&quot;729&quot;/&gt;&lt;/object&gt;&lt;object type=&quot;3&quot; unique_id=&quot;64028&quot;&gt;&lt;property id=&quot;20148&quot; value=&quot;5&quot;/&gt;&lt;property id=&quot;20300&quot; value=&quot;Slide 5&quot;/&gt;&lt;property id=&quot;20307&quot; value=&quot;730&quot;/&gt;&lt;/object&gt;&lt;object type=&quot;3&quot; unique_id=&quot;64029&quot;&gt;&lt;property id=&quot;20148&quot; value=&quot;5&quot;/&gt;&lt;property id=&quot;20300&quot; value=&quot;Slide 7&quot;/&gt;&lt;property id=&quot;20307&quot; value=&quot;731&quot;/&gt;&lt;/object&gt;&lt;object type=&quot;3&quot; unique_id=&quot;64030&quot;&gt;&lt;property id=&quot;20148&quot; value=&quot;5&quot;/&gt;&lt;property id=&quot;20300&quot; value=&quot;Slide 8&quot;/&gt;&lt;property id=&quot;20307&quot; value=&quot;732&quot;/&gt;&lt;/object&gt;&lt;object type=&quot;3&quot; unique_id=&quot;64031&quot;&gt;&lt;property id=&quot;20148&quot; value=&quot;5&quot;/&gt;&lt;property id=&quot;20300&quot; value=&quot;Slide 2&quot;/&gt;&lt;property id=&quot;20307&quot; value=&quot;733&quot;/&gt;&lt;/object&gt;&lt;/object&gt;&lt;/object&gt;&lt;/database&gt;"/>
</p:tagLst>
</file>

<file path=ppt/theme/theme1.xml><?xml version="1.0" encoding="utf-8"?>
<a:theme xmlns:a="http://schemas.openxmlformats.org/drawingml/2006/main" name="rc backgrpund">
  <a:themeElements>
    <a:clrScheme name="rc backgrpun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9999"/>
      </a:folHlink>
    </a:clrScheme>
    <a:fontScheme name="rc backgrp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c backgrp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c backgrp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c backgrp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c backgrp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c backgrp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c backgrp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c backgrp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c backgrp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c backgrp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c backgrp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c backgrp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c backgrp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c backgrpun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47703</TotalTime>
  <Words>3422</Words>
  <Application>Microsoft Office PowerPoint</Application>
  <PresentationFormat>On-screen Show (4:3)</PresentationFormat>
  <Paragraphs>673</Paragraphs>
  <Slides>79</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79</vt:i4>
      </vt:variant>
    </vt:vector>
  </HeadingPairs>
  <TitlesOfParts>
    <vt:vector size="90" baseType="lpstr">
      <vt:lpstr>Arial</vt:lpstr>
      <vt:lpstr>Wingdings</vt:lpstr>
      <vt:lpstr>Calibri</vt:lpstr>
      <vt:lpstr>Informal Roman</vt:lpstr>
      <vt:lpstr>Times New Roman</vt:lpstr>
      <vt:lpstr>Arial Rounded MT Bold</vt:lpstr>
      <vt:lpstr>宋体</vt:lpstr>
      <vt:lpstr>rc backgrpund</vt:lpstr>
      <vt:lpstr>Adobe Acrobat Document</vt:lpstr>
      <vt:lpstr>Equation</vt:lpstr>
      <vt:lpstr>Microsoft Excel Worksheet</vt:lpstr>
      <vt:lpstr>PowerPoint Presentation</vt:lpstr>
      <vt:lpstr>PowerPoint Presentation</vt:lpstr>
      <vt:lpstr>PowerPoint Presentation</vt:lpstr>
      <vt:lpstr>PowerPoint Presentation</vt:lpstr>
      <vt:lpstr>But what does that mean?</vt:lpstr>
      <vt:lpstr>PowerPoint Presentation</vt:lpstr>
      <vt:lpstr>And it’s free, right?</vt:lpstr>
      <vt:lpstr>PowerPoint Presentation</vt:lpstr>
      <vt:lpstr>PowerPoint Presentation</vt:lpstr>
      <vt:lpstr>PowerPoint Presentation</vt:lpstr>
      <vt:lpstr>PowerPoint Presentation</vt:lpstr>
      <vt:lpstr>A brief history, Pop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Module</vt:lpstr>
      <vt:lpstr>PowerPoint Presentation</vt:lpstr>
      <vt:lpstr>Example 1: Visualize Commuter Flows of SCAG</vt:lpstr>
      <vt:lpstr>Example 1: Visualize Commuter Flows of SCAG</vt:lpstr>
      <vt:lpstr>Example 1: Visualize Commuter Flows of SCAG</vt:lpstr>
      <vt:lpstr>Example 2: EJ Analysis on Income (DC)</vt:lpstr>
      <vt:lpstr>Example 2: EJ Analysis on Income (DC)</vt:lpstr>
      <vt:lpstr>Example 2: EJ Analysis on Income (DC Northwest Area)</vt:lpstr>
      <vt:lpstr>Example 2: EJ Analysis on Income (DC Northwest Area)</vt:lpstr>
      <vt:lpstr>Example 2: EJ Analysis on Income (DC Northwest Area)</vt:lpstr>
      <vt:lpstr>Example 2: EJ Analysis on Income (DC Northwest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BerwynEd</dc:creator>
  <cp:lastModifiedBy>Anna Pierce</cp:lastModifiedBy>
  <cp:revision>590</cp:revision>
  <cp:lastPrinted>2019-08-26T16:37:25Z</cp:lastPrinted>
  <dcterms:created xsi:type="dcterms:W3CDTF">2008-01-11T16:33:34Z</dcterms:created>
  <dcterms:modified xsi:type="dcterms:W3CDTF">2019-08-28T16:06:17Z</dcterms:modified>
</cp:coreProperties>
</file>