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5" r:id="rId1"/>
    <p:sldMasterId id="2147483803" r:id="rId2"/>
  </p:sldMasterIdLst>
  <p:notesMasterIdLst>
    <p:notesMasterId r:id="rId21"/>
  </p:notesMasterIdLst>
  <p:handoutMasterIdLst>
    <p:handoutMasterId r:id="rId22"/>
  </p:handoutMasterIdLst>
  <p:sldIdLst>
    <p:sldId id="286" r:id="rId3"/>
    <p:sldId id="257" r:id="rId4"/>
    <p:sldId id="262" r:id="rId5"/>
    <p:sldId id="260" r:id="rId6"/>
    <p:sldId id="285" r:id="rId7"/>
    <p:sldId id="265" r:id="rId8"/>
    <p:sldId id="267" r:id="rId9"/>
    <p:sldId id="279" r:id="rId10"/>
    <p:sldId id="271" r:id="rId11"/>
    <p:sldId id="280" r:id="rId12"/>
    <p:sldId id="272" r:id="rId13"/>
    <p:sldId id="281" r:id="rId14"/>
    <p:sldId id="273" r:id="rId15"/>
    <p:sldId id="282" r:id="rId16"/>
    <p:sldId id="275" r:id="rId17"/>
    <p:sldId id="283" r:id="rId18"/>
    <p:sldId id="277" r:id="rId19"/>
    <p:sldId id="278" r:id="rId20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2257D-E1F6-441D-AE1F-F71DF638AD2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8A1F4-3ABA-42E1-870D-43BACCCFC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820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C616D10B-F8EF-439C-A7A7-AC9575A55B8F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06CBF268-A729-489E-B0AA-64B8E1D6A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7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Planning Area Population 61,698</a:t>
            </a:r>
          </a:p>
          <a:p>
            <a:r>
              <a:rPr lang="en-US" dirty="0" smtClean="0"/>
              <a:t>Urbanized Area 58,265</a:t>
            </a:r>
          </a:p>
          <a:p>
            <a:r>
              <a:rPr lang="en-US" dirty="0" smtClean="0"/>
              <a:t>Total</a:t>
            </a:r>
            <a:r>
              <a:rPr lang="en-US" baseline="0" dirty="0" smtClean="0"/>
              <a:t> Square Miles: 131sq Miles</a:t>
            </a:r>
          </a:p>
          <a:p>
            <a:r>
              <a:rPr lang="en-US" baseline="0" dirty="0" smtClean="0"/>
              <a:t>Approved planning and Urbanized Area Dec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3F8C2-AA61-4F2E-A7C2-425C95E69C5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533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920CF-B624-47C5-B76F-85E1FDDB588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267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AAD347D-5ACD-4C99-B74B-A9C85AD731AF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73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85595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7059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87128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76678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84705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175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38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5415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AAD347D-5ACD-4C99-B74B-A9C85AD731AF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951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582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952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234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149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983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4183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6220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6012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7741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262209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590102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80009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09414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813113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512768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611692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9734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410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539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37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87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164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422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419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09A250-FF31-4206-8172-F9D3106AACB1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77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09A250-FF31-4206-8172-F9D3106AACB1}" type="datetimeFigureOut">
              <a:rPr lang="en-US" smtClean="0">
                <a:solidFill>
                  <a:prstClr val="black"/>
                </a:solidFill>
              </a:rPr>
              <a:pPr/>
              <a:t>8/29/2019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02111984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74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0701" y="5544243"/>
            <a:ext cx="1424925" cy="1202517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TextBox 3"/>
          <p:cNvSpPr txBox="1"/>
          <p:nvPr/>
        </p:nvSpPr>
        <p:spPr>
          <a:xfrm>
            <a:off x="6829035" y="1382301"/>
            <a:ext cx="4214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</a:rPr>
              <a:t>Technical assistance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</a:rPr>
              <a:t>to partner agencies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20351" y="243585"/>
            <a:ext cx="64318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3175" cmpd="sng">
                  <a:noFill/>
                </a:ln>
                <a:solidFill>
                  <a:prstClr val="black"/>
                </a:solidFill>
              </a:rPr>
              <a:t>Mankato/North Mankato Area Planning Organization (MAPO)</a:t>
            </a:r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6644549" y="1342838"/>
            <a:ext cx="4583415" cy="174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8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9537" y="127470"/>
            <a:ext cx="1175301" cy="9918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9561" y="1779480"/>
            <a:ext cx="8324491" cy="422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SzPct val="80000"/>
            </a:pPr>
            <a:r>
              <a:rPr lang="en-US" altLang="en-US" sz="3200" u="sng" dirty="0">
                <a:solidFill>
                  <a:schemeClr val="bg1"/>
                </a:solidFill>
              </a:rPr>
              <a:t>MAPO role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Apply for/receive MnDOT’s RTCC Phase 1 – Planning program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Coordinate with partners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stakeholder outreach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i</a:t>
            </a:r>
            <a:r>
              <a:rPr lang="en-US" altLang="en-US" sz="2400" dirty="0" smtClean="0">
                <a:solidFill>
                  <a:schemeClr val="bg1"/>
                </a:solidFill>
              </a:rPr>
              <a:t>ssues identification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facilitate coordination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develop strategies</a:t>
            </a:r>
          </a:p>
          <a:p>
            <a:pPr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Produce regional Operational Implementation Plan</a:t>
            </a:r>
            <a:endParaRPr lang="en-US" alt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3079" y="249217"/>
            <a:ext cx="9833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Initiative: Establish innovative partnerships: Regional Transportation Coordinating Council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9766" y="3621679"/>
            <a:ext cx="3250904" cy="243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4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5049" y="1869493"/>
            <a:ext cx="5587193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72"/>
              </a:spcBef>
              <a:spcAft>
                <a:spcPts val="600"/>
              </a:spcAft>
              <a:buClrTx/>
            </a:pPr>
            <a:r>
              <a:rPr lang="en-US" altLang="en-US" sz="2800" u="sng" dirty="0" smtClean="0">
                <a:solidFill>
                  <a:schemeClr val="bg1"/>
                </a:solidFill>
              </a:rPr>
              <a:t>Strategic Goals</a:t>
            </a:r>
            <a:endParaRPr lang="en-US" altLang="en-US" sz="2400" u="sng" dirty="0" smtClean="0">
              <a:solidFill>
                <a:schemeClr val="bg1"/>
              </a:solidFill>
            </a:endParaRP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Evaluate </a:t>
            </a:r>
            <a:r>
              <a:rPr lang="en-US" sz="2400" dirty="0">
                <a:solidFill>
                  <a:schemeClr val="bg1"/>
                </a:solidFill>
              </a:rPr>
              <a:t>feasibility of </a:t>
            </a:r>
            <a:r>
              <a:rPr lang="en-US" sz="2400" dirty="0" smtClean="0">
                <a:solidFill>
                  <a:schemeClr val="bg1"/>
                </a:solidFill>
              </a:rPr>
              <a:t>Mankato Transit partnership(s) </a:t>
            </a:r>
            <a:r>
              <a:rPr lang="en-US" sz="2400" dirty="0">
                <a:solidFill>
                  <a:schemeClr val="bg1"/>
                </a:solidFill>
              </a:rPr>
              <a:t>with </a:t>
            </a:r>
            <a:r>
              <a:rPr lang="en-US" sz="2400" dirty="0" smtClean="0">
                <a:solidFill>
                  <a:schemeClr val="bg1"/>
                </a:solidFill>
              </a:rPr>
              <a:t>other providers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Evaluate service to low-density areas (townships, etc.)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Evening service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Research planning for achievable partnership(s)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Identify opportunities for service </a:t>
            </a:r>
            <a:r>
              <a:rPr lang="en-US" sz="2400" dirty="0">
                <a:solidFill>
                  <a:schemeClr val="bg1"/>
                </a:solidFill>
              </a:rPr>
              <a:t>to areas with limited access to </a:t>
            </a:r>
            <a:r>
              <a:rPr lang="en-US" sz="2400" dirty="0" smtClean="0">
                <a:solidFill>
                  <a:schemeClr val="bg1"/>
                </a:solidFill>
              </a:rPr>
              <a:t>transit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6815" y="249217"/>
            <a:ext cx="10760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Initiative: Establish innovative partnerships: Transportation Networking Companies</a:t>
            </a:r>
            <a:endParaRPr lang="en-U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242" y="1791855"/>
            <a:ext cx="6213779" cy="40650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24948" y="5838472"/>
            <a:ext cx="6210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Flex zones identified in Mankato Transit Development Plan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72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9537" y="127470"/>
            <a:ext cx="1175301" cy="9918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408" y="2057968"/>
            <a:ext cx="7608498" cy="364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SzPct val="80000"/>
            </a:pPr>
            <a:r>
              <a:rPr lang="en-US" altLang="en-US" sz="2800" u="sng" dirty="0" smtClean="0">
                <a:solidFill>
                  <a:schemeClr val="bg1"/>
                </a:solidFill>
              </a:rPr>
              <a:t>MAPO </a:t>
            </a:r>
            <a:r>
              <a:rPr lang="en-US" altLang="en-US" sz="2800" u="sng" dirty="0">
                <a:solidFill>
                  <a:schemeClr val="bg1"/>
                </a:solidFill>
              </a:rPr>
              <a:t>role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Provide informational resources (peer examples/case studies)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Provide notice of grant opportunities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Provide input throughout grant application process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Evening </a:t>
            </a:r>
            <a:r>
              <a:rPr lang="en-US" altLang="en-US" sz="2400" dirty="0">
                <a:solidFill>
                  <a:schemeClr val="bg1"/>
                </a:solidFill>
              </a:rPr>
              <a:t>service expansion (all operating, no new </a:t>
            </a:r>
            <a:r>
              <a:rPr lang="en-US" altLang="en-US" sz="2400" dirty="0" smtClean="0">
                <a:solidFill>
                  <a:schemeClr val="bg1"/>
                </a:solidFill>
              </a:rPr>
              <a:t>capital)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Mobility </a:t>
            </a:r>
            <a:r>
              <a:rPr lang="en-US" altLang="en-US" sz="2400" dirty="0">
                <a:solidFill>
                  <a:schemeClr val="bg1"/>
                </a:solidFill>
              </a:rPr>
              <a:t>Bus expansion (operating and capital</a:t>
            </a:r>
            <a:r>
              <a:rPr lang="en-US" altLang="en-US" sz="2400" dirty="0" smtClean="0">
                <a:solidFill>
                  <a:schemeClr val="bg1"/>
                </a:solidFill>
              </a:rPr>
              <a:t>)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Provide further input as needed</a:t>
            </a:r>
            <a:endParaRPr lang="en-US" alt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6815" y="336430"/>
            <a:ext cx="10429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Initiative: Establish innovative partnerships: Transportation Networking Companies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lum bright="10000"/>
          </a:blip>
          <a:stretch>
            <a:fillRect/>
          </a:stretch>
        </p:blipFill>
        <p:spPr>
          <a:xfrm>
            <a:off x="8055696" y="1902692"/>
            <a:ext cx="385762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2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63288" y="1791853"/>
            <a:ext cx="5535435" cy="464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72"/>
              </a:spcBef>
              <a:spcAft>
                <a:spcPts val="600"/>
              </a:spcAft>
              <a:buClrTx/>
            </a:pPr>
            <a:r>
              <a:rPr lang="en-US" altLang="en-US" sz="2800" u="sng" dirty="0" smtClean="0">
                <a:solidFill>
                  <a:schemeClr val="bg1"/>
                </a:solidFill>
              </a:rPr>
              <a:t>Strategic Goals</a:t>
            </a:r>
            <a:endParaRPr lang="en-US" altLang="en-US" sz="2400" u="sng" dirty="0" smtClean="0">
              <a:solidFill>
                <a:schemeClr val="bg1"/>
              </a:solidFill>
            </a:endParaRP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Identification of potential regional transportation </a:t>
            </a:r>
            <a:r>
              <a:rPr lang="en-US" sz="2400" dirty="0">
                <a:solidFill>
                  <a:schemeClr val="bg1"/>
                </a:solidFill>
              </a:rPr>
              <a:t>h</a:t>
            </a:r>
            <a:r>
              <a:rPr lang="en-US" sz="2400" dirty="0" smtClean="0">
                <a:solidFill>
                  <a:schemeClr val="bg1"/>
                </a:solidFill>
              </a:rPr>
              <a:t>ub(s</a:t>
            </a:r>
            <a:r>
              <a:rPr lang="en-US" sz="2400" dirty="0">
                <a:solidFill>
                  <a:schemeClr val="bg1"/>
                </a:solidFill>
              </a:rPr>
              <a:t>) with site </a:t>
            </a:r>
            <a:r>
              <a:rPr lang="en-US" sz="2400" dirty="0" smtClean="0">
                <a:solidFill>
                  <a:schemeClr val="bg1"/>
                </a:solidFill>
              </a:rPr>
              <a:t>assessment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Assessment </a:t>
            </a:r>
            <a:r>
              <a:rPr lang="en-US" sz="2400" dirty="0">
                <a:solidFill>
                  <a:schemeClr val="bg1"/>
                </a:solidFill>
              </a:rPr>
              <a:t>of site </a:t>
            </a:r>
            <a:r>
              <a:rPr lang="en-US" sz="2400" dirty="0" smtClean="0">
                <a:solidFill>
                  <a:schemeClr val="bg1"/>
                </a:solidFill>
              </a:rPr>
              <a:t>readiness</a:t>
            </a:r>
          </a:p>
          <a:p>
            <a:pPr lvl="1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Location (Mankato/North Mankato)</a:t>
            </a:r>
          </a:p>
          <a:p>
            <a:pPr lvl="1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Site/adjacent conditions</a:t>
            </a:r>
          </a:p>
          <a:p>
            <a:pPr lvl="1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Local/regional context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Emphasis on </a:t>
            </a:r>
            <a:r>
              <a:rPr lang="en-US" sz="2400" b="1" dirty="0" smtClean="0">
                <a:solidFill>
                  <a:schemeClr val="bg1"/>
                </a:solidFill>
              </a:rPr>
              <a:t>Location</a:t>
            </a:r>
            <a:r>
              <a:rPr lang="en-US" sz="2400" dirty="0" smtClean="0">
                <a:solidFill>
                  <a:schemeClr val="bg1"/>
                </a:solidFill>
              </a:rPr>
              <a:t> &amp; </a:t>
            </a:r>
            <a:r>
              <a:rPr lang="en-US" sz="2400" b="1" dirty="0" smtClean="0">
                <a:solidFill>
                  <a:schemeClr val="bg1"/>
                </a:solidFill>
              </a:rPr>
              <a:t>Amenity</a:t>
            </a:r>
            <a:endParaRPr lang="en-US" sz="2400" b="1" dirty="0">
              <a:solidFill>
                <a:schemeClr val="bg1"/>
              </a:solidFill>
            </a:endParaRP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3080" y="249217"/>
            <a:ext cx="113117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Initiative: Develop transportation hub(s) for local &amp; regional connections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4048" y="2246230"/>
            <a:ext cx="4981479" cy="37361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94763" y="5982339"/>
            <a:ext cx="5070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Centennial Student Union, MSU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99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3172" y="1857598"/>
            <a:ext cx="5794330" cy="444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SzPct val="80000"/>
            </a:pPr>
            <a:r>
              <a:rPr lang="en-US" altLang="en-US" sz="3200" u="sng" dirty="0">
                <a:solidFill>
                  <a:schemeClr val="bg1"/>
                </a:solidFill>
              </a:rPr>
              <a:t>MAPO role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Provide input re: scope, criteria, &amp; options for sites to be assessed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Participate in site assessments</a:t>
            </a:r>
          </a:p>
          <a:p>
            <a:pPr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Draft </a:t>
            </a:r>
            <a:r>
              <a:rPr lang="en-US" altLang="en-US" sz="2400" dirty="0" smtClean="0">
                <a:solidFill>
                  <a:schemeClr val="bg1"/>
                </a:solidFill>
              </a:rPr>
              <a:t>language</a:t>
            </a:r>
          </a:p>
          <a:p>
            <a:pPr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Identify opportunities</a:t>
            </a:r>
          </a:p>
          <a:p>
            <a:pPr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Facilitate communication between city &amp; regional transportation providers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3080" y="249217"/>
            <a:ext cx="11320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Initiative: Develop transportation hub(s) for local &amp; regional connections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044" y="1958108"/>
            <a:ext cx="4946804" cy="40943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48045" y="6052415"/>
            <a:ext cx="4946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River Hills Mall, Mankato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49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0880" y="1687380"/>
            <a:ext cx="6480856" cy="4680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72"/>
              </a:spcBef>
              <a:spcAft>
                <a:spcPts val="600"/>
              </a:spcAft>
              <a:buClrTx/>
            </a:pPr>
            <a:r>
              <a:rPr lang="en-US" altLang="en-US" sz="2800" u="sng" dirty="0" smtClean="0">
                <a:solidFill>
                  <a:schemeClr val="bg1"/>
                </a:solidFill>
              </a:rPr>
              <a:t>Strategic Goals</a:t>
            </a:r>
            <a:endParaRPr lang="en-US" altLang="en-US" sz="2400" u="sng" dirty="0" smtClean="0">
              <a:solidFill>
                <a:schemeClr val="bg1"/>
              </a:solidFill>
            </a:endParaRP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Initiate efforts to create more transit supportive conditions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Cross-departmental collaboration including transit, planning/zoning, housing, </a:t>
            </a:r>
            <a:r>
              <a:rPr lang="en-US" sz="2400" dirty="0" smtClean="0">
                <a:solidFill>
                  <a:schemeClr val="bg1"/>
                </a:solidFill>
              </a:rPr>
              <a:t>economic development, engineering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smtClean="0">
                <a:solidFill>
                  <a:schemeClr val="bg1"/>
                </a:solidFill>
              </a:rPr>
              <a:t>etc.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Increase </a:t>
            </a:r>
            <a:r>
              <a:rPr lang="en-US" sz="2400" dirty="0">
                <a:solidFill>
                  <a:schemeClr val="bg1"/>
                </a:solidFill>
              </a:rPr>
              <a:t>access to transit </a:t>
            </a:r>
            <a:r>
              <a:rPr lang="en-US" sz="2400" dirty="0" smtClean="0">
                <a:solidFill>
                  <a:schemeClr val="bg1"/>
                </a:solidFill>
              </a:rPr>
              <a:t>services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Identify opportunities for ordinance adjustments to encourage transit </a:t>
            </a:r>
            <a:r>
              <a:rPr lang="en-US" sz="2400" dirty="0">
                <a:solidFill>
                  <a:schemeClr val="bg1"/>
                </a:solidFill>
              </a:rPr>
              <a:t>supportive </a:t>
            </a:r>
            <a:r>
              <a:rPr lang="en-US" sz="2400" dirty="0" smtClean="0">
                <a:solidFill>
                  <a:schemeClr val="bg1"/>
                </a:solidFill>
              </a:rPr>
              <a:t>design</a:t>
            </a:r>
            <a:endParaRPr lang="en-US" sz="2400" dirty="0">
              <a:solidFill>
                <a:schemeClr val="bg1"/>
              </a:solidFill>
            </a:endParaRP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6816" y="362310"/>
            <a:ext cx="8143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Initiative: Apply transit supportive design</a:t>
            </a:r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982" y="2013528"/>
            <a:ext cx="3971638" cy="33989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70982" y="5412509"/>
            <a:ext cx="3971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South Front Street, Mankato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6815" y="1601759"/>
            <a:ext cx="6564701" cy="459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SzPct val="80000"/>
            </a:pPr>
            <a:r>
              <a:rPr lang="en-US" altLang="en-US" sz="3200" dirty="0">
                <a:solidFill>
                  <a:schemeClr val="bg1"/>
                </a:solidFill>
              </a:rPr>
              <a:t>MAPO role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Provide </a:t>
            </a:r>
            <a:r>
              <a:rPr lang="en-US" altLang="en-US" sz="2400" dirty="0">
                <a:solidFill>
                  <a:schemeClr val="bg1"/>
                </a:solidFill>
              </a:rPr>
              <a:t>input on initiative </a:t>
            </a:r>
            <a:r>
              <a:rPr lang="en-US" altLang="en-US" sz="2400" dirty="0" smtClean="0">
                <a:solidFill>
                  <a:schemeClr val="bg1"/>
                </a:solidFill>
              </a:rPr>
              <a:t>scope, mgmt., &amp; goals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Draft informational materials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Assist in defining stakeholders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Make resources available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Identify opportunities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NTI TOD training course, April 2019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Potential funding opportunities (FTA, MnDOT, DHS)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6816" y="362310"/>
            <a:ext cx="8143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Initiative: Apply transit supportive design</a:t>
            </a:r>
            <a:endParaRPr lang="en-US" dirty="0"/>
          </a:p>
        </p:txBody>
      </p:sp>
      <p:pic>
        <p:nvPicPr>
          <p:cNvPr id="8" name="Picture 7" descr="C:\Users\CDTPA\Desktop\TOD\TOD 1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7197" y="245230"/>
            <a:ext cx="3748427" cy="1882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CDTPA\Desktop\TOD\TOD 4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0061" y="2442319"/>
            <a:ext cx="3755563" cy="1882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CDTPA\Desktop\TOD\TOD 5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7197" y="4708170"/>
            <a:ext cx="3748427" cy="18828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Down Arrow 3"/>
          <p:cNvSpPr/>
          <p:nvPr/>
        </p:nvSpPr>
        <p:spPr>
          <a:xfrm>
            <a:off x="9992350" y="2146755"/>
            <a:ext cx="350983" cy="2955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9992349" y="4368893"/>
            <a:ext cx="350983" cy="2955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7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9537" y="127470"/>
            <a:ext cx="1175301" cy="99185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8384" y="127470"/>
            <a:ext cx="10909691" cy="1507067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Next Steps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926" y="1634537"/>
            <a:ext cx="7850299" cy="3880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72"/>
              </a:spcBef>
              <a:spcAft>
                <a:spcPts val="600"/>
              </a:spcAft>
              <a:buSzPct val="115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prstClr val="white"/>
                </a:solidFill>
              </a:rPr>
              <a:t>Continue </a:t>
            </a:r>
            <a:r>
              <a:rPr lang="en-US" altLang="en-US" sz="2400" dirty="0" smtClean="0">
                <a:solidFill>
                  <a:prstClr val="white"/>
                </a:solidFill>
              </a:rPr>
              <a:t>to provide technical</a:t>
            </a:r>
            <a:r>
              <a:rPr lang="en-US" altLang="en-US" sz="2400" dirty="0">
                <a:solidFill>
                  <a:prstClr val="white"/>
                </a:solidFill>
              </a:rPr>
              <a:t> </a:t>
            </a:r>
            <a:r>
              <a:rPr lang="en-US" altLang="en-US" sz="2400" dirty="0" smtClean="0">
                <a:solidFill>
                  <a:prstClr val="white"/>
                </a:solidFill>
              </a:rPr>
              <a:t>/ </a:t>
            </a:r>
            <a:r>
              <a:rPr lang="en-US" altLang="en-US" sz="2400" dirty="0">
                <a:solidFill>
                  <a:prstClr val="white"/>
                </a:solidFill>
              </a:rPr>
              <a:t>project </a:t>
            </a:r>
            <a:r>
              <a:rPr lang="en-US" altLang="en-US" sz="2400" dirty="0" smtClean="0">
                <a:solidFill>
                  <a:prstClr val="white"/>
                </a:solidFill>
              </a:rPr>
              <a:t>mgmt. input, </a:t>
            </a:r>
            <a:r>
              <a:rPr lang="en-US" altLang="en-US" sz="2400" dirty="0">
                <a:solidFill>
                  <a:prstClr val="white"/>
                </a:solidFill>
              </a:rPr>
              <a:t>resources, draft </a:t>
            </a:r>
            <a:r>
              <a:rPr lang="en-US" altLang="en-US" sz="2400" dirty="0" smtClean="0">
                <a:solidFill>
                  <a:prstClr val="white"/>
                </a:solidFill>
              </a:rPr>
              <a:t>language, etc.</a:t>
            </a:r>
          </a:p>
          <a:p>
            <a:pPr>
              <a:spcBef>
                <a:spcPts val="672"/>
              </a:spcBef>
              <a:spcAft>
                <a:spcPts val="600"/>
              </a:spcAft>
              <a:buSzPct val="115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prstClr val="white"/>
                </a:solidFill>
              </a:rPr>
              <a:t>Continue to collaborate on LRTP development</a:t>
            </a:r>
          </a:p>
          <a:p>
            <a:pPr lvl="0">
              <a:spcBef>
                <a:spcPts val="672"/>
              </a:spcBef>
              <a:spcAft>
                <a:spcPts val="600"/>
              </a:spcAft>
              <a:buSzPct val="115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prstClr val="white"/>
                </a:solidFill>
              </a:rPr>
              <a:t>Develop RTCC OIP</a:t>
            </a:r>
          </a:p>
          <a:p>
            <a:pPr lvl="0">
              <a:spcBef>
                <a:spcPts val="672"/>
              </a:spcBef>
              <a:spcAft>
                <a:spcPts val="600"/>
              </a:spcAft>
              <a:buSzPct val="115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prstClr val="white"/>
                </a:solidFill>
              </a:rPr>
              <a:t>Assist Mankato Transit research re: partnerships w/other providers</a:t>
            </a:r>
            <a:endParaRPr lang="en-US" altLang="en-US" sz="2400" dirty="0">
              <a:solidFill>
                <a:prstClr val="white"/>
              </a:solidFill>
            </a:endParaRPr>
          </a:p>
          <a:p>
            <a:pPr lvl="0">
              <a:spcBef>
                <a:spcPts val="672"/>
              </a:spcBef>
              <a:spcAft>
                <a:spcPts val="600"/>
              </a:spcAft>
              <a:buSzPct val="115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prstClr val="white"/>
                </a:solidFill>
              </a:rPr>
              <a:t>Provide assistance to hub site assessment</a:t>
            </a:r>
          </a:p>
          <a:p>
            <a:pPr lvl="0">
              <a:spcBef>
                <a:spcPts val="672"/>
              </a:spcBef>
              <a:spcAft>
                <a:spcPts val="600"/>
              </a:spcAft>
              <a:buSzPct val="115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prstClr val="white"/>
                </a:solidFill>
              </a:rPr>
              <a:t>Participate in TOD planning as opportunities arise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042" y="2271011"/>
            <a:ext cx="3306722" cy="390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06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0147" y="1682063"/>
            <a:ext cx="4419600" cy="990633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Paul Vogel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Executive Director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833513" y="1724901"/>
            <a:ext cx="4451228" cy="927759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Charles Androsky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Transportation Planner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1933354" y="2720847"/>
            <a:ext cx="3273183" cy="590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7100931" y="2713194"/>
            <a:ext cx="4017081" cy="86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516009" y="2865575"/>
            <a:ext cx="4107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pvogel@mankatomn.gov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(507) 340-3733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33513" y="2854916"/>
            <a:ext cx="4551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candrosky@mankatomn.gov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(507) 387-8389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364" y="6087942"/>
            <a:ext cx="1189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Mankato/North </a:t>
            </a:r>
            <a:r>
              <a:rPr lang="en-US" dirty="0"/>
              <a:t>Mankato Area Planning Organization (</a:t>
            </a:r>
            <a:r>
              <a:rPr lang="en-US" dirty="0" smtClean="0"/>
              <a:t>MAPO)</a:t>
            </a:r>
          </a:p>
          <a:p>
            <a:pPr algn="ctr"/>
            <a:r>
              <a:rPr lang="en-US" dirty="0" smtClean="0"/>
              <a:t>10 Civic Center Plaza </a:t>
            </a:r>
            <a:r>
              <a:rPr lang="en-US" b="1" dirty="0" smtClean="0"/>
              <a:t>| </a:t>
            </a:r>
            <a:r>
              <a:rPr lang="en-US" dirty="0" smtClean="0"/>
              <a:t>Mankato, MN </a:t>
            </a:r>
            <a:r>
              <a:rPr lang="en-US" b="1" dirty="0" smtClean="0"/>
              <a:t>| </a:t>
            </a:r>
            <a:r>
              <a:rPr lang="en-US" dirty="0" smtClean="0"/>
              <a:t>56001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9772" y="4567669"/>
            <a:ext cx="1643741" cy="13871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364" y="304244"/>
            <a:ext cx="12007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Questions &amp; Contact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89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20073" y="1385455"/>
            <a:ext cx="5257185" cy="4860070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MAPO refresher</a:t>
            </a:r>
          </a:p>
          <a:p>
            <a:pPr marL="285750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Partner agency Strategic Plan</a:t>
            </a:r>
          </a:p>
          <a:p>
            <a:pPr marL="285750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MAPO role</a:t>
            </a:r>
          </a:p>
          <a:p>
            <a:pPr marL="285750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Initiatives</a:t>
            </a:r>
          </a:p>
          <a:p>
            <a:pPr marL="285750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Next steps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buClrTx/>
            </a:pP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9537" y="127470"/>
            <a:ext cx="1175301" cy="9918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0810" y="1642635"/>
            <a:ext cx="6707580" cy="434570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TextBox 1"/>
          <p:cNvSpPr txBox="1"/>
          <p:nvPr/>
        </p:nvSpPr>
        <p:spPr>
          <a:xfrm>
            <a:off x="277091" y="226819"/>
            <a:ext cx="7481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Contents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0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101599" y="653943"/>
            <a:ext cx="4414982" cy="620405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Cities</a:t>
            </a:r>
            <a:r>
              <a:rPr lang="en-US" sz="2400" dirty="0" smtClean="0">
                <a:solidFill>
                  <a:schemeClr val="bg1"/>
                </a:solidFill>
              </a:rPr>
              <a:t>: Eagle Lake,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Mankato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smtClean="0">
                <a:solidFill>
                  <a:schemeClr val="bg1"/>
                </a:solidFill>
              </a:rPr>
              <a:t>North Mankato,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Skyline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Counties</a:t>
            </a:r>
            <a:r>
              <a:rPr lang="en-US" sz="2400" dirty="0" smtClean="0">
                <a:solidFill>
                  <a:schemeClr val="bg1"/>
                </a:solidFill>
              </a:rPr>
              <a:t>: Blue Earth,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Nicollet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Townships</a:t>
            </a:r>
            <a:r>
              <a:rPr lang="en-US" sz="2400" dirty="0" smtClean="0">
                <a:solidFill>
                  <a:schemeClr val="bg1"/>
                </a:solidFill>
              </a:rPr>
              <a:t>: Belgrade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LeRay, </a:t>
            </a:r>
            <a:r>
              <a:rPr lang="en-US" sz="2400" dirty="0">
                <a:solidFill>
                  <a:schemeClr val="bg1"/>
                </a:solidFill>
              </a:rPr>
              <a:t>Lime, </a:t>
            </a:r>
            <a:r>
              <a:rPr lang="en-US" sz="2400" dirty="0" smtClean="0">
                <a:solidFill>
                  <a:schemeClr val="bg1"/>
                </a:solidFill>
              </a:rPr>
              <a:t>Mankato,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South Bend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Planning Area </a:t>
            </a:r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Pop</a:t>
            </a:r>
            <a:r>
              <a:rPr lang="en-US" sz="2400" b="1" dirty="0" smtClean="0">
                <a:solidFill>
                  <a:schemeClr val="bg1"/>
                </a:solidFill>
              </a:rPr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61,807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Urbanized Area </a:t>
            </a:r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Pop</a:t>
            </a:r>
            <a:r>
              <a:rPr lang="en-US" sz="2400" b="1" dirty="0" smtClean="0">
                <a:solidFill>
                  <a:schemeClr val="bg1"/>
                </a:solidFill>
              </a:rPr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59,793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8138" y="788135"/>
            <a:ext cx="8364393" cy="542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6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83645" y="1201432"/>
            <a:ext cx="8031192" cy="542365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“…regional community…” 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altLang="en-US" sz="28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</a:rPr>
              <a:t>T</a:t>
            </a:r>
            <a:r>
              <a:rPr lang="en-US" altLang="en-US" sz="2800" dirty="0" smtClean="0">
                <a:solidFill>
                  <a:schemeClr val="bg1"/>
                </a:solidFill>
              </a:rPr>
              <a:t>he </a:t>
            </a:r>
            <a:r>
              <a:rPr lang="en-US" altLang="en-US" sz="2800" dirty="0">
                <a:solidFill>
                  <a:schemeClr val="bg1"/>
                </a:solidFill>
              </a:rPr>
              <a:t>“</a:t>
            </a:r>
            <a:r>
              <a:rPr lang="en-US" altLang="en-US" sz="2800" dirty="0" smtClean="0">
                <a:solidFill>
                  <a:schemeClr val="bg1"/>
                </a:solidFill>
              </a:rPr>
              <a:t>sheds:” </a:t>
            </a:r>
            <a:r>
              <a:rPr lang="en-US" altLang="en-US" sz="2800" dirty="0">
                <a:solidFill>
                  <a:schemeClr val="bg1"/>
                </a:solidFill>
              </a:rPr>
              <a:t>housing, transportation, employment, </a:t>
            </a:r>
            <a:r>
              <a:rPr lang="en-US" altLang="en-US" sz="2800" dirty="0" smtClean="0">
                <a:solidFill>
                  <a:schemeClr val="bg1"/>
                </a:solidFill>
              </a:rPr>
              <a:t>medical, etc.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</a:rPr>
              <a:t>R</a:t>
            </a:r>
            <a:r>
              <a:rPr lang="en-US" altLang="en-US" sz="2800" dirty="0" smtClean="0">
                <a:solidFill>
                  <a:schemeClr val="bg1"/>
                </a:solidFill>
              </a:rPr>
              <a:t>oad </a:t>
            </a:r>
            <a:r>
              <a:rPr lang="en-US" altLang="en-US" sz="2800" dirty="0">
                <a:solidFill>
                  <a:schemeClr val="bg1"/>
                </a:solidFill>
              </a:rPr>
              <a:t>map </a:t>
            </a:r>
            <a:r>
              <a:rPr lang="en-US" altLang="en-US" sz="2800" dirty="0" smtClean="0">
                <a:solidFill>
                  <a:schemeClr val="bg1"/>
                </a:solidFill>
              </a:rPr>
              <a:t>to guide service &amp; initiatives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Outlines challenges &amp; strategies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</a:rPr>
              <a:t>C</a:t>
            </a:r>
            <a:r>
              <a:rPr lang="en-US" altLang="en-US" sz="2800" dirty="0" smtClean="0">
                <a:solidFill>
                  <a:schemeClr val="bg1"/>
                </a:solidFill>
              </a:rPr>
              <a:t>ross-departmental teams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Transportation Options &amp; Access element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1200" y="1358450"/>
            <a:ext cx="3671803" cy="463175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3645" y="198407"/>
            <a:ext cx="8031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City of Mankato Strategic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92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0166" y="1008822"/>
            <a:ext cx="7746174" cy="5590386"/>
          </a:xfrm>
        </p:spPr>
        <p:txBody>
          <a:bodyPr>
            <a:noAutofit/>
          </a:bodyPr>
          <a:lstStyle/>
          <a:p>
            <a:pPr marL="0" indent="0">
              <a:buClrTx/>
              <a:buNone/>
            </a:pPr>
            <a:r>
              <a:rPr lang="en-US" altLang="en-US" u="sng" dirty="0" smtClean="0">
                <a:solidFill>
                  <a:schemeClr val="bg1"/>
                </a:solidFill>
              </a:rPr>
              <a:t>Initiatives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dirty="0">
                <a:solidFill>
                  <a:schemeClr val="bg1"/>
                </a:solidFill>
              </a:rPr>
              <a:t>Regional </a:t>
            </a:r>
            <a:r>
              <a:rPr lang="en-US" altLang="en-US" dirty="0" smtClean="0">
                <a:solidFill>
                  <a:schemeClr val="bg1"/>
                </a:solidFill>
              </a:rPr>
              <a:t>emphasis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dirty="0" smtClean="0">
                <a:solidFill>
                  <a:schemeClr val="bg1"/>
                </a:solidFill>
              </a:rPr>
              <a:t>1. Create opportunities for affordable transportation choices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altLang="en-US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dirty="0" smtClean="0">
                <a:solidFill>
                  <a:schemeClr val="bg1"/>
                </a:solidFill>
              </a:rPr>
              <a:t>2. Evaluate innovative partnerships for expanded transit services (current fixed routes in Eagle Lake, Mankato, North Mankato)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Low-density areas including townships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altLang="en-US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dirty="0" smtClean="0">
                <a:solidFill>
                  <a:schemeClr val="bg1"/>
                </a:solidFill>
              </a:rPr>
              <a:t>3. Develop transportation hub for local &amp; regional connections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altLang="en-US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dirty="0" smtClean="0">
                <a:solidFill>
                  <a:schemeClr val="bg1"/>
                </a:solidFill>
              </a:rPr>
              <a:t>4. Apply transit supportive design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altLang="en-US" dirty="0" smtClean="0">
              <a:solidFill>
                <a:schemeClr val="bg1"/>
              </a:solidFill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183645" y="198407"/>
            <a:ext cx="8031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Transportation Options &amp; Access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6340" y="1201432"/>
            <a:ext cx="4020169" cy="503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9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9537" y="127470"/>
            <a:ext cx="1175301" cy="9918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0789" y="1616371"/>
            <a:ext cx="89370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</a:rPr>
              <a:t>Provide technical assistance to </a:t>
            </a:r>
            <a:r>
              <a:rPr lang="en-US" altLang="en-US" sz="2800" dirty="0" smtClean="0">
                <a:solidFill>
                  <a:schemeClr val="bg1"/>
                </a:solidFill>
              </a:rPr>
              <a:t>partner agencies re: regional transportation issues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</a:rPr>
              <a:t>Bridge for regional, intergovernmental, multiple stakeholder </a:t>
            </a:r>
            <a:r>
              <a:rPr lang="en-US" altLang="en-US" sz="2800" dirty="0" smtClean="0">
                <a:solidFill>
                  <a:schemeClr val="bg1"/>
                </a:solidFill>
              </a:rPr>
              <a:t>planning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altLang="en-US" sz="2800" dirty="0">
              <a:solidFill>
                <a:schemeClr val="bg1"/>
              </a:solidFill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</a:rPr>
              <a:t>Identify issues &amp; </a:t>
            </a:r>
            <a:r>
              <a:rPr lang="en-US" altLang="en-US" sz="2800" dirty="0" smtClean="0">
                <a:solidFill>
                  <a:schemeClr val="bg1"/>
                </a:solidFill>
              </a:rPr>
              <a:t>opportunities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altLang="en-US" sz="2800" dirty="0">
              <a:solidFill>
                <a:schemeClr val="bg1"/>
              </a:solidFill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Guidance re: scoping, management, &amp; execution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altLang="en-US" sz="2800" dirty="0">
              <a:solidFill>
                <a:schemeClr val="bg1"/>
              </a:solidFill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Provide resources/information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645667" y="2228383"/>
            <a:ext cx="4120195" cy="27581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6327" y="348045"/>
            <a:ext cx="6751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MAPO </a:t>
            </a:r>
            <a:r>
              <a:rPr lang="en-US" sz="4400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role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46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327805" y="1736939"/>
            <a:ext cx="5103958" cy="429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SzPct val="80000"/>
            </a:pPr>
            <a:r>
              <a:rPr lang="en-US" altLang="en-US" sz="3200" u="sng" dirty="0" smtClean="0">
                <a:solidFill>
                  <a:schemeClr val="bg1"/>
                </a:solidFill>
              </a:rPr>
              <a:t>Strategic Goals</a:t>
            </a:r>
            <a:endParaRPr lang="en-US" altLang="en-US" sz="3200" u="sng" dirty="0">
              <a:solidFill>
                <a:schemeClr val="bg1"/>
              </a:solidFill>
            </a:endParaRP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</a:rPr>
              <a:t>Emphasis on multimodalism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Pedestrian/bicyclist connections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Integrate with transit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Identify gaps in network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Affordability </a:t>
            </a:r>
            <a:r>
              <a:rPr lang="en-US" altLang="en-US" sz="2400" dirty="0">
                <a:solidFill>
                  <a:schemeClr val="bg1"/>
                </a:solidFill>
              </a:rPr>
              <a:t>&amp; Accessibility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Actionable solutions</a:t>
            </a:r>
          </a:p>
          <a:p>
            <a:pPr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Early talks regarding Multimodal Plan</a:t>
            </a:r>
            <a:endParaRPr lang="en-US" alt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1574" y="298355"/>
            <a:ext cx="11489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Initiative: Create opportunities for affordable transportation choices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lum brigh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7938" y="2315737"/>
            <a:ext cx="5246085" cy="29081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67938" y="5202241"/>
            <a:ext cx="5246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Sibley Park, Mankato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54464" y="1721975"/>
            <a:ext cx="5227782" cy="481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SzPct val="80000"/>
            </a:pPr>
            <a:r>
              <a:rPr lang="en-US" altLang="en-US" sz="3200" u="sng" dirty="0">
                <a:solidFill>
                  <a:schemeClr val="bg1"/>
                </a:solidFill>
              </a:rPr>
              <a:t>MAPO role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Discuss LRTP Update </a:t>
            </a:r>
            <a:r>
              <a:rPr lang="en-US" altLang="en-US" sz="2400" dirty="0" smtClean="0">
                <a:solidFill>
                  <a:schemeClr val="bg1"/>
                </a:solidFill>
              </a:rPr>
              <a:t>process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Multimodal emphasis</a:t>
            </a:r>
            <a:endParaRPr lang="en-US" altLang="en-US" sz="2400" dirty="0">
              <a:solidFill>
                <a:schemeClr val="bg1"/>
              </a:solidFill>
            </a:endParaRP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Invite </a:t>
            </a:r>
            <a:r>
              <a:rPr lang="en-US" altLang="en-US" sz="2400" dirty="0" smtClean="0">
                <a:solidFill>
                  <a:schemeClr val="bg1"/>
                </a:solidFill>
              </a:rPr>
              <a:t>work </a:t>
            </a:r>
            <a:r>
              <a:rPr lang="en-US" altLang="en-US" sz="2400" dirty="0">
                <a:solidFill>
                  <a:schemeClr val="bg1"/>
                </a:solidFill>
              </a:rPr>
              <a:t>group </a:t>
            </a:r>
            <a:r>
              <a:rPr lang="en-US" altLang="en-US" sz="2400" dirty="0" smtClean="0">
                <a:solidFill>
                  <a:schemeClr val="bg1"/>
                </a:solidFill>
              </a:rPr>
              <a:t>stakeholder participation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Report </a:t>
            </a:r>
            <a:r>
              <a:rPr lang="en-US" altLang="en-US" sz="2400" dirty="0">
                <a:solidFill>
                  <a:schemeClr val="bg1"/>
                </a:solidFill>
              </a:rPr>
              <a:t>back to </a:t>
            </a:r>
            <a:r>
              <a:rPr lang="en-US" altLang="en-US" sz="2400" dirty="0" smtClean="0">
                <a:solidFill>
                  <a:schemeClr val="bg1"/>
                </a:solidFill>
              </a:rPr>
              <a:t>work </a:t>
            </a:r>
            <a:r>
              <a:rPr lang="en-US" altLang="en-US" sz="2400" dirty="0">
                <a:solidFill>
                  <a:schemeClr val="bg1"/>
                </a:solidFill>
              </a:rPr>
              <a:t>group throughout </a:t>
            </a:r>
            <a:r>
              <a:rPr lang="en-US" altLang="en-US" sz="2400" dirty="0" smtClean="0">
                <a:solidFill>
                  <a:schemeClr val="bg1"/>
                </a:solidFill>
              </a:rPr>
              <a:t>process</a:t>
            </a:r>
            <a:endParaRPr lang="en-US" altLang="en-US" sz="2400" dirty="0">
              <a:solidFill>
                <a:schemeClr val="bg1"/>
              </a:solidFill>
            </a:endParaRP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Partner on public outreach for </a:t>
            </a:r>
            <a:r>
              <a:rPr lang="en-US" altLang="en-US" sz="2400" dirty="0" smtClean="0">
                <a:solidFill>
                  <a:schemeClr val="bg1"/>
                </a:solidFill>
              </a:rPr>
              <a:t>LRTP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bg1"/>
                </a:solidFill>
              </a:rPr>
              <a:t>Opportunity to identify/prioritize projects</a:t>
            </a:r>
            <a:endParaRPr lang="en-US" alt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1574" y="298355"/>
            <a:ext cx="11507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Initiative: Create opportunities for affordable transportation choices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9356" y="1959081"/>
            <a:ext cx="6369828" cy="40719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16228" y="6036872"/>
            <a:ext cx="6452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Ped/bike network gaps, MAPO LRTP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63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9537" y="127470"/>
            <a:ext cx="1175301" cy="9918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9430" y="1888797"/>
            <a:ext cx="6416811" cy="4206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72"/>
              </a:spcBef>
              <a:spcAft>
                <a:spcPts val="600"/>
              </a:spcAft>
              <a:buClrTx/>
            </a:pPr>
            <a:r>
              <a:rPr lang="en-US" altLang="en-US" sz="3200" u="sng" dirty="0" smtClean="0">
                <a:solidFill>
                  <a:schemeClr val="bg1"/>
                </a:solidFill>
              </a:rPr>
              <a:t>Strategic Goals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E</a:t>
            </a:r>
            <a:r>
              <a:rPr lang="en-US" sz="2400" dirty="0" smtClean="0">
                <a:solidFill>
                  <a:schemeClr val="bg1"/>
                </a:solidFill>
              </a:rPr>
              <a:t>xploration </a:t>
            </a:r>
            <a:r>
              <a:rPr lang="en-US" sz="2400" dirty="0">
                <a:solidFill>
                  <a:schemeClr val="bg1"/>
                </a:solidFill>
              </a:rPr>
              <a:t>of opportunities </a:t>
            </a:r>
            <a:r>
              <a:rPr lang="en-US" sz="2400" dirty="0" smtClean="0">
                <a:solidFill>
                  <a:schemeClr val="bg1"/>
                </a:solidFill>
              </a:rPr>
              <a:t>for regional partnerships, coordination, &amp; collaboration through RTCC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F</a:t>
            </a:r>
            <a:r>
              <a:rPr lang="en-US" sz="2400" dirty="0" smtClean="0">
                <a:solidFill>
                  <a:schemeClr val="bg1"/>
                </a:solidFill>
              </a:rPr>
              <a:t>acilitate </a:t>
            </a:r>
            <a:r>
              <a:rPr lang="en-US" sz="2400" dirty="0">
                <a:solidFill>
                  <a:schemeClr val="bg1"/>
                </a:solidFill>
              </a:rPr>
              <a:t>coordination between transportation </a:t>
            </a:r>
            <a:r>
              <a:rPr lang="en-US" sz="2400" b="1" dirty="0" smtClean="0">
                <a:solidFill>
                  <a:schemeClr val="bg1"/>
                </a:solidFill>
              </a:rPr>
              <a:t>providers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&amp; </a:t>
            </a:r>
            <a:r>
              <a:rPr lang="en-US" sz="2400" b="1" dirty="0" smtClean="0">
                <a:solidFill>
                  <a:schemeClr val="bg1"/>
                </a:solidFill>
              </a:rPr>
              <a:t>customers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Streamline access</a:t>
            </a:r>
          </a:p>
          <a:p>
            <a:pPr>
              <a:spcBef>
                <a:spcPts val="672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Provide </a:t>
            </a:r>
            <a:r>
              <a:rPr lang="en-US" sz="2400" dirty="0">
                <a:solidFill>
                  <a:schemeClr val="bg1"/>
                </a:solidFill>
              </a:rPr>
              <a:t>individuals more options of where </a:t>
            </a:r>
            <a:r>
              <a:rPr lang="en-US" sz="2400" dirty="0" smtClean="0">
                <a:solidFill>
                  <a:schemeClr val="bg1"/>
                </a:solidFill>
              </a:rPr>
              <a:t>/ when </a:t>
            </a:r>
            <a:r>
              <a:rPr lang="en-US" sz="2400" dirty="0">
                <a:solidFill>
                  <a:schemeClr val="bg1"/>
                </a:solidFill>
              </a:rPr>
              <a:t>to </a:t>
            </a:r>
            <a:r>
              <a:rPr lang="en-US" sz="2400" dirty="0" smtClean="0">
                <a:solidFill>
                  <a:schemeClr val="bg1"/>
                </a:solidFill>
              </a:rPr>
              <a:t>travel</a:t>
            </a:r>
            <a:endParaRPr lang="en-US" alt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3079" y="249217"/>
            <a:ext cx="9741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Initiative: Establish innovative partnerships: Regional Transportation Coordinating Council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800" y="1932123"/>
            <a:ext cx="3858346" cy="420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5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2043</TotalTime>
  <Words>777</Words>
  <Application>Microsoft Office PowerPoint</Application>
  <PresentationFormat>Widescreen</PresentationFormat>
  <Paragraphs>170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Garamond</vt:lpstr>
      <vt:lpstr>Wingdings 3</vt:lpstr>
      <vt:lpstr>Organic</vt:lpstr>
      <vt:lpstr>1_Organic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Steps</vt:lpstr>
      <vt:lpstr>PowerPoint Presentation</vt:lpstr>
    </vt:vector>
  </TitlesOfParts>
  <Company>City of Mankato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Androsky, Charles</dc:creator>
  <cp:lastModifiedBy>Anna Pierce</cp:lastModifiedBy>
  <cp:revision>218</cp:revision>
  <cp:lastPrinted>2019-08-23T15:59:20Z</cp:lastPrinted>
  <dcterms:created xsi:type="dcterms:W3CDTF">2018-05-22T16:26:09Z</dcterms:created>
  <dcterms:modified xsi:type="dcterms:W3CDTF">2019-08-29T20:11:20Z</dcterms:modified>
</cp:coreProperties>
</file>