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3"/>
  </p:notesMasterIdLst>
  <p:handoutMasterIdLst>
    <p:handoutMasterId r:id="rId34"/>
  </p:handoutMasterIdLst>
  <p:sldIdLst>
    <p:sldId id="256" r:id="rId5"/>
    <p:sldId id="317" r:id="rId6"/>
    <p:sldId id="318" r:id="rId7"/>
    <p:sldId id="320" r:id="rId8"/>
    <p:sldId id="321" r:id="rId9"/>
    <p:sldId id="322" r:id="rId10"/>
    <p:sldId id="324" r:id="rId11"/>
    <p:sldId id="325" r:id="rId12"/>
    <p:sldId id="323" r:id="rId13"/>
    <p:sldId id="327" r:id="rId14"/>
    <p:sldId id="326" r:id="rId15"/>
    <p:sldId id="328" r:id="rId16"/>
    <p:sldId id="331" r:id="rId17"/>
    <p:sldId id="332" r:id="rId18"/>
    <p:sldId id="333" r:id="rId19"/>
    <p:sldId id="334" r:id="rId20"/>
    <p:sldId id="335" r:id="rId21"/>
    <p:sldId id="329" r:id="rId22"/>
    <p:sldId id="330" r:id="rId23"/>
    <p:sldId id="336" r:id="rId24"/>
    <p:sldId id="337" r:id="rId25"/>
    <p:sldId id="338" r:id="rId26"/>
    <p:sldId id="339" r:id="rId27"/>
    <p:sldId id="340" r:id="rId28"/>
    <p:sldId id="341" r:id="rId29"/>
    <p:sldId id="347" r:id="rId30"/>
    <p:sldId id="342" r:id="rId31"/>
    <p:sldId id="348" r:id="rId32"/>
  </p:sldIdLst>
  <p:sldSz cx="9144000" cy="5143500" type="screen16x9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5644"/>
    <a:srgbClr val="006633"/>
    <a:srgbClr val="FFFFFF"/>
    <a:srgbClr val="032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84245" autoAdjust="0"/>
  </p:normalViewPr>
  <p:slideViewPr>
    <p:cSldViewPr>
      <p:cViewPr varScale="1">
        <p:scale>
          <a:sx n="78" d="100"/>
          <a:sy n="78" d="100"/>
        </p:scale>
        <p:origin x="804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169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Arial" pitchFamily="34" charset="0"/>
              </a:defRPr>
            </a:lvl1pPr>
          </a:lstStyle>
          <a:p>
            <a:pPr>
              <a:defRPr/>
            </a:pPr>
            <a:fld id="{1F5C2C2B-C8FA-4C9D-86E4-44BA21FE2388}" type="datetimeFigureOut">
              <a:rPr lang="en-US" altLang="en-US"/>
              <a:pPr>
                <a:defRPr/>
              </a:pPr>
              <a:t>8/29/2019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Arial" panose="020B0604020202020204" pitchFamily="34" charset="0"/>
              </a:defRPr>
            </a:lvl1pPr>
          </a:lstStyle>
          <a:p>
            <a:fld id="{91E1ED61-BFBB-4774-A7E6-6D99084C98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87360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cs typeface="Arial" pitchFamily="34" charset="0"/>
              </a:defRPr>
            </a:lvl1pPr>
          </a:lstStyle>
          <a:p>
            <a:pPr>
              <a:defRPr/>
            </a:pPr>
            <a:fld id="{2420A860-494A-4FFF-8353-B12F001EEF3A}" type="datetimeFigureOut">
              <a:rPr lang="en-US" altLang="en-US"/>
              <a:pPr>
                <a:defRPr/>
              </a:pPr>
              <a:t>8/29/2019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549275"/>
            <a:ext cx="48768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cs typeface="Arial" panose="020B0604020202020204" pitchFamily="34" charset="0"/>
              </a:defRPr>
            </a:lvl1pPr>
          </a:lstStyle>
          <a:p>
            <a:fld id="{31EEA5EF-541B-4563-9B8A-B144764949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99278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525" y="-95250"/>
            <a:ext cx="9144000" cy="462915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Oval 5"/>
          <p:cNvSpPr/>
          <p:nvPr/>
        </p:nvSpPr>
        <p:spPr>
          <a:xfrm>
            <a:off x="-533400" y="-2057400"/>
            <a:ext cx="9067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257800" y="-1885950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8001000" y="-704850"/>
            <a:ext cx="9571038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N </a:t>
            </a:r>
          </a:p>
        </p:txBody>
      </p:sp>
      <p:sp>
        <p:nvSpPr>
          <p:cNvPr id="9" name="Oval 8"/>
          <p:cNvSpPr/>
          <p:nvPr/>
        </p:nvSpPr>
        <p:spPr>
          <a:xfrm>
            <a:off x="457200" y="209550"/>
            <a:ext cx="152400" cy="152400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458200" y="819150"/>
            <a:ext cx="152400" cy="152400"/>
          </a:xfrm>
          <a:prstGeom prst="ellipse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-11887200" y="3790950"/>
            <a:ext cx="13258800" cy="280035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-4419600" y="4324350"/>
            <a:ext cx="11307763" cy="280035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3" name="Picture 14" descr="logo_UGPTI_singleLine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67263"/>
            <a:ext cx="3886200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30176" y="1352550"/>
            <a:ext cx="8861425" cy="81915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3600">
                <a:solidFill>
                  <a:srgbClr val="FFC000"/>
                </a:solidFill>
                <a:latin typeface="Code Pro Light Demo"/>
                <a:cs typeface="Code Ligh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28016" y="2171700"/>
            <a:ext cx="8860536" cy="685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152400" y="2857500"/>
            <a:ext cx="8839200" cy="1143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sz="1800" baseline="0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7"/>
          </p:nvPr>
        </p:nvSpPr>
        <p:spPr>
          <a:xfrm>
            <a:off x="7772400" y="4767263"/>
            <a:ext cx="1143000" cy="274637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240455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200150"/>
            <a:ext cx="7620000" cy="3200399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Century Gothic" pitchFamily="34" charset="0"/>
              </a:defRPr>
            </a:lvl1pPr>
            <a:lvl2pPr>
              <a:defRPr>
                <a:latin typeface="Century Gothic" pitchFamily="34" charset="0"/>
              </a:defRPr>
            </a:lvl2pPr>
            <a:lvl3pPr>
              <a:defRPr>
                <a:latin typeface="Century Gothic" pitchFamily="34" charset="0"/>
              </a:defRPr>
            </a:lvl3pPr>
            <a:lvl4pPr>
              <a:defRPr>
                <a:latin typeface="Century Gothic" pitchFamily="34" charset="0"/>
              </a:defRPr>
            </a:lvl4pPr>
            <a:lvl5pPr>
              <a:defRPr>
                <a:latin typeface="Century Gothic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20000" cy="377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B3BF5759-48DC-4DAD-A855-D3A0486AFD4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74736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114300"/>
            <a:ext cx="9144000" cy="507999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Oval 4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19113"/>
            <a:ext cx="9067800" cy="4522787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90308"/>
            <a:ext cx="8686800" cy="377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0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93124"/>
            <a:ext cx="8915400" cy="394877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3B5201FD-C582-447D-8FE7-02883AB0670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771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-7315200" y="4743450"/>
            <a:ext cx="13258800" cy="2800350"/>
          </a:xfrm>
          <a:prstGeom prst="ellipse">
            <a:avLst/>
          </a:prstGeom>
          <a:noFill/>
          <a:ln w="38100">
            <a:solidFill>
              <a:schemeClr val="bg1">
                <a:alpha val="1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-7315200" y="4572000"/>
            <a:ext cx="11307763" cy="2800350"/>
          </a:xfrm>
          <a:prstGeom prst="ellipse">
            <a:avLst/>
          </a:prstGeom>
          <a:noFill/>
          <a:ln w="69850">
            <a:solidFill>
              <a:schemeClr val="bg1">
                <a:alpha val="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0094"/>
            <a:ext cx="7696200" cy="1021556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800" b="0" cap="all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80035"/>
            <a:ext cx="7699248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entury Gothic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E10DC27C-DD6F-4624-90A6-E159CEB7CCBF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7701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00151"/>
            <a:ext cx="3810000" cy="32004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 pitchFamily="34" charset="0"/>
              </a:defRPr>
            </a:lvl1pPr>
            <a:lvl2pPr>
              <a:defRPr sz="20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3733800" cy="314325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Century Gothic" pitchFamily="34" charset="0"/>
              </a:defRPr>
            </a:lvl1pPr>
            <a:lvl2pPr>
              <a:defRPr sz="20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96200" cy="377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C61BFF8E-5214-4619-89C2-129101C3DA6A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503568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151335"/>
            <a:ext cx="3811588" cy="44886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2" y="1631157"/>
            <a:ext cx="3811588" cy="276939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entury Gothic" pitchFamily="34" charset="0"/>
              </a:defRPr>
            </a:lvl1pPr>
            <a:lvl2pPr>
              <a:defRPr sz="1600">
                <a:latin typeface="Century Gothic" pitchFamily="34" charset="0"/>
              </a:defRPr>
            </a:lvl2pPr>
            <a:lvl3pPr>
              <a:defRPr sz="1600">
                <a:latin typeface="Century Gothic" pitchFamily="34" charset="0"/>
              </a:defRPr>
            </a:lvl3pPr>
            <a:lvl4pPr>
              <a:defRPr sz="1600">
                <a:latin typeface="Century Gothic" pitchFamily="34" charset="0"/>
              </a:defRPr>
            </a:lvl4pPr>
            <a:lvl5pPr>
              <a:defRPr sz="1600">
                <a:latin typeface="Century Gothic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2" y="1143001"/>
            <a:ext cx="3809999" cy="457199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Century Gothic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8826" y="1631157"/>
            <a:ext cx="3813175" cy="276939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entury Gothic" pitchFamily="34" charset="0"/>
              </a:defRPr>
            </a:lvl1pPr>
            <a:lvl2pPr>
              <a:defRPr sz="1600">
                <a:latin typeface="Century Gothic" pitchFamily="34" charset="0"/>
              </a:defRPr>
            </a:lvl2pPr>
            <a:lvl3pPr>
              <a:defRPr sz="1600">
                <a:latin typeface="Century Gothic" pitchFamily="34" charset="0"/>
              </a:defRPr>
            </a:lvl3pPr>
            <a:lvl4pPr>
              <a:defRPr sz="1600">
                <a:latin typeface="Century Gothic" pitchFamily="34" charset="0"/>
              </a:defRPr>
            </a:lvl4pPr>
            <a:lvl5pPr>
              <a:defRPr sz="1600">
                <a:latin typeface="Century Gothic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696200" cy="377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D3494D62-F624-4E70-BFDE-B1D4C5EF63F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88388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Oval 7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7543800" cy="377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472610C5-E720-48D7-9C6C-19CECAA5F131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2014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85800"/>
            <a:ext cx="8001000" cy="43243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-1524000" y="-228600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192963" y="-1300163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9" name="Oval 8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ED2BB2AE-58D3-412E-88F7-E98D616FC685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212317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857250"/>
            <a:ext cx="2779713" cy="571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095644"/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685801"/>
            <a:ext cx="4800600" cy="3600449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95644"/>
                </a:solidFill>
                <a:latin typeface="Century Gothic" pitchFamily="34" charset="0"/>
              </a:defRPr>
            </a:lvl1pPr>
            <a:lvl2pPr>
              <a:defRPr sz="2400">
                <a:latin typeface="Century Gothic" pitchFamily="34" charset="0"/>
              </a:defRPr>
            </a:lvl2pPr>
            <a:lvl3pPr>
              <a:defRPr sz="2000">
                <a:latin typeface="Century Gothic" pitchFamily="34" charset="0"/>
              </a:defRPr>
            </a:lvl3pPr>
            <a:lvl4pPr>
              <a:defRPr sz="1800">
                <a:latin typeface="Century Gothic" pitchFamily="34" charset="0"/>
              </a:defRPr>
            </a:lvl4pPr>
            <a:lvl5pPr>
              <a:defRPr sz="1800">
                <a:latin typeface="Century Gothic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28750"/>
            <a:ext cx="2855913" cy="29146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D999C022-3792-4B84-AD8B-348666906E13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43077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685800"/>
            <a:ext cx="8001000" cy="38290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04800" y="22860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422525" y="4814888"/>
            <a:ext cx="92075" cy="68262"/>
          </a:xfrm>
          <a:prstGeom prst="ellipse">
            <a:avLst/>
          </a:prstGeom>
          <a:solidFill>
            <a:srgbClr val="FFFFFF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-114300"/>
            <a:ext cx="9144000" cy="571500"/>
          </a:xfrm>
          <a:prstGeom prst="rect">
            <a:avLst/>
          </a:prstGeom>
          <a:solidFill>
            <a:srgbClr val="095644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/>
          <p:cNvSpPr/>
          <p:nvPr/>
        </p:nvSpPr>
        <p:spPr>
          <a:xfrm>
            <a:off x="-1524000" y="-2571750"/>
            <a:ext cx="9829800" cy="2800350"/>
          </a:xfrm>
          <a:prstGeom prst="ellipse">
            <a:avLst/>
          </a:prstGeom>
          <a:noFill/>
          <a:ln w="50800">
            <a:solidFill>
              <a:schemeClr val="bg1"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5257800" y="-2192338"/>
            <a:ext cx="4572000" cy="2420938"/>
          </a:xfrm>
          <a:prstGeom prst="ellipse">
            <a:avLst/>
          </a:prstGeom>
          <a:noFill/>
          <a:ln w="53975">
            <a:solidFill>
              <a:schemeClr val="bg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7192963" y="-1714500"/>
            <a:ext cx="9571037" cy="2157413"/>
          </a:xfrm>
          <a:prstGeom prst="ellipse">
            <a:avLst/>
          </a:prstGeom>
          <a:noFill/>
          <a:ln w="38100">
            <a:solidFill>
              <a:schemeClr val="bg1">
                <a:alpha val="3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304800" y="-57150"/>
            <a:ext cx="109538" cy="82550"/>
          </a:xfrm>
          <a:prstGeom prst="ellipse">
            <a:avLst/>
          </a:pr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Century Gothic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857250"/>
            <a:ext cx="6324600" cy="268605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rgbClr val="095644"/>
                </a:solidFill>
                <a:latin typeface="Century Gothic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4025503"/>
            <a:ext cx="5486400" cy="3750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entury Gothic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447800" y="4767263"/>
            <a:ext cx="8382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95644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en-US" dirty="0"/>
              <a:t>pg. </a:t>
            </a:r>
            <a:fld id="{0731A738-4367-4080-ACAF-FD2592AC927C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767263"/>
            <a:ext cx="914400" cy="274637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rgbClr val="095644"/>
                </a:solidFill>
                <a:latin typeface="Century Gothic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02.24.15</a:t>
            </a:r>
          </a:p>
        </p:txBody>
      </p:sp>
    </p:spTree>
    <p:extLst>
      <p:ext uri="{BB962C8B-B14F-4D97-AF65-F5344CB8AC3E}">
        <p14:creationId xmlns:p14="http://schemas.microsoft.com/office/powerpoint/2010/main" val="165684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7"/>
          </p:nvPr>
        </p:nvSpPr>
        <p:spPr bwMode="auto">
          <a:xfrm>
            <a:off x="11757025" y="5346700"/>
            <a:ext cx="11430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dirty="0" smtClean="0">
                <a:solidFill>
                  <a:srgbClr val="095644"/>
                </a:solidFill>
                <a:latin typeface="Century Gothic" panose="020B0502020202020204" pitchFamily="34" charset="0"/>
              </a:rPr>
              <a:t>02.24.15</a:t>
            </a:r>
          </a:p>
        </p:txBody>
      </p:sp>
      <p:sp>
        <p:nvSpPr>
          <p:cNvPr id="11267" name="Text Placeholder 1"/>
          <p:cNvSpPr>
            <a:spLocks noGrp="1"/>
          </p:cNvSpPr>
          <p:nvPr>
            <p:ph type="body" sz="quarter" idx="13"/>
          </p:nvPr>
        </p:nvSpPr>
        <p:spPr bwMode="auto">
          <a:xfrm>
            <a:off x="130175" y="361950"/>
            <a:ext cx="8861425" cy="152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/>
              <a:t>Supporting Transportation Planning </a:t>
            </a:r>
            <a:r>
              <a:rPr lang="en-US" dirty="0" smtClean="0"/>
              <a:t>in </a:t>
            </a:r>
            <a:r>
              <a:rPr lang="en-US" dirty="0"/>
              <a:t>Small Metropolitan Planning Organizations through Partnerships and Innovative Methods</a:t>
            </a:r>
            <a:endParaRPr lang="en-US" altLang="en-US" dirty="0" smtClean="0">
              <a:latin typeface="Code Light" charset="0"/>
            </a:endParaRPr>
          </a:p>
        </p:txBody>
      </p:sp>
      <p:sp>
        <p:nvSpPr>
          <p:cNvPr id="11269" name="Text Placeholder 3"/>
          <p:cNvSpPr>
            <a:spLocks noGrp="1"/>
          </p:cNvSpPr>
          <p:nvPr>
            <p:ph type="body" sz="quarter" idx="16"/>
          </p:nvPr>
        </p:nvSpPr>
        <p:spPr bwMode="auto">
          <a:xfrm>
            <a:off x="152400" y="2038350"/>
            <a:ext cx="8839200" cy="1981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lvl="0" fontAlgn="auto">
              <a:spcAft>
                <a:spcPts val="0"/>
              </a:spcAft>
            </a:pPr>
            <a:r>
              <a:rPr lang="en-US" sz="1700" dirty="0">
                <a:solidFill>
                  <a:prstClr val="white"/>
                </a:solidFill>
                <a:ea typeface="+mn-ea"/>
                <a:cs typeface="+mn-cs"/>
              </a:rPr>
              <a:t>Diomo Motuba, </a:t>
            </a:r>
            <a:r>
              <a:rPr lang="en-US" sz="1700" dirty="0" smtClean="0">
                <a:solidFill>
                  <a:prstClr val="white"/>
                </a:solidFill>
                <a:ea typeface="+mn-ea"/>
                <a:cs typeface="+mn-cs"/>
              </a:rPr>
              <a:t>PhD</a:t>
            </a:r>
          </a:p>
          <a:p>
            <a:pPr lvl="0" fontAlgn="auto">
              <a:spcAft>
                <a:spcPts val="0"/>
              </a:spcAft>
            </a:pPr>
            <a:r>
              <a:rPr lang="en-US" dirty="0"/>
              <a:t>Kshitij </a:t>
            </a:r>
            <a:r>
              <a:rPr lang="en-US" dirty="0" smtClean="0"/>
              <a:t>Sharma</a:t>
            </a:r>
          </a:p>
          <a:p>
            <a:pPr lvl="0" fontAlgn="auto">
              <a:spcAft>
                <a:spcPts val="0"/>
              </a:spcAft>
            </a:pPr>
            <a:r>
              <a:rPr lang="en-US" sz="1700" dirty="0" smtClean="0">
                <a:solidFill>
                  <a:prstClr val="white"/>
                </a:solidFill>
                <a:ea typeface="+mn-ea"/>
                <a:cs typeface="+mn-cs"/>
              </a:rPr>
              <a:t>Advanced </a:t>
            </a:r>
            <a:r>
              <a:rPr lang="en-US" sz="1700" dirty="0">
                <a:solidFill>
                  <a:prstClr val="white"/>
                </a:solidFill>
                <a:ea typeface="+mn-ea"/>
                <a:cs typeface="+mn-cs"/>
              </a:rPr>
              <a:t>Traffic Analysis Center</a:t>
            </a:r>
          </a:p>
          <a:p>
            <a:pPr lvl="0" fontAlgn="auto">
              <a:spcAft>
                <a:spcPts val="0"/>
              </a:spcAft>
            </a:pPr>
            <a:r>
              <a:rPr lang="en-US" sz="1700" dirty="0">
                <a:solidFill>
                  <a:prstClr val="white"/>
                </a:solidFill>
                <a:ea typeface="+mn-ea"/>
                <a:cs typeface="+mn-cs"/>
              </a:rPr>
              <a:t>Upper Great Plains Transportation Institute</a:t>
            </a:r>
          </a:p>
          <a:p>
            <a:pPr lvl="0" fontAlgn="auto">
              <a:spcAft>
                <a:spcPts val="0"/>
              </a:spcAft>
            </a:pPr>
            <a:r>
              <a:rPr lang="en-US" sz="1700" dirty="0">
                <a:solidFill>
                  <a:prstClr val="white"/>
                </a:solidFill>
                <a:ea typeface="+mn-ea"/>
                <a:cs typeface="+mn-cs"/>
              </a:rPr>
              <a:t>North Dakota State University</a:t>
            </a:r>
          </a:p>
          <a:p>
            <a:pPr lvl="0" fontAlgn="auto">
              <a:spcAft>
                <a:spcPts val="0"/>
              </a:spcAft>
            </a:pPr>
            <a:r>
              <a:rPr lang="en-US" sz="1700" dirty="0">
                <a:solidFill>
                  <a:prstClr val="white"/>
                </a:solidFill>
                <a:ea typeface="+mn-ea"/>
                <a:cs typeface="+mn-cs"/>
              </a:rPr>
              <a:t>Fargo, North Dakota 58102</a:t>
            </a:r>
          </a:p>
        </p:txBody>
      </p:sp>
      <p:sp>
        <p:nvSpPr>
          <p:cNvPr id="11270" name="Date Placeholder 3"/>
          <p:cNvSpPr txBox="1">
            <a:spLocks/>
          </p:cNvSpPr>
          <p:nvPr/>
        </p:nvSpPr>
        <p:spPr bwMode="auto">
          <a:xfrm>
            <a:off x="7772400" y="4767263"/>
            <a:ext cx="1143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200" dirty="0" smtClean="0">
                <a:solidFill>
                  <a:srgbClr val="095644"/>
                </a:solidFill>
                <a:latin typeface="Century Gothic" panose="020B0502020202020204" pitchFamily="34" charset="0"/>
              </a:rPr>
              <a:t>08/29/2019</a:t>
            </a:r>
            <a:endParaRPr lang="en-US" altLang="en-US" sz="1200" dirty="0">
              <a:solidFill>
                <a:srgbClr val="095644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Cool Stuff - 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Accessibility Definition – many definitions</a:t>
            </a:r>
          </a:p>
          <a:p>
            <a:pPr lvl="1"/>
            <a:r>
              <a:rPr lang="en-US" dirty="0" smtClean="0"/>
              <a:t>Mobility  + Proximity + Activity Patterns</a:t>
            </a:r>
          </a:p>
          <a:p>
            <a:pPr lvl="1"/>
            <a:r>
              <a:rPr lang="en-US" dirty="0" smtClean="0"/>
              <a:t>Measure Interaction of one place or person to all other places or persons</a:t>
            </a:r>
          </a:p>
          <a:p>
            <a:pPr lvl="1"/>
            <a:r>
              <a:rPr lang="en-US" dirty="0" smtClean="0"/>
              <a:t>Potential of opportunities for interaction (Hansen,1959)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79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Accessibility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3785" y="1093788"/>
            <a:ext cx="5880229" cy="394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15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ATAC Doing?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Accessibility measures for the state of ND and for MPOs research</a:t>
            </a:r>
          </a:p>
          <a:p>
            <a:r>
              <a:rPr lang="en-US" dirty="0"/>
              <a:t>Research Model</a:t>
            </a:r>
          </a:p>
          <a:p>
            <a:pPr lvl="1"/>
            <a:r>
              <a:rPr lang="en-US" dirty="0"/>
              <a:t>Accessibility of K-12 Schools to ambulatory services and Trauma Centers</a:t>
            </a:r>
          </a:p>
          <a:p>
            <a:r>
              <a:rPr lang="en-US" dirty="0" smtClean="0"/>
              <a:t>Sugar Access</a:t>
            </a:r>
          </a:p>
          <a:p>
            <a:pPr lvl="1"/>
            <a:r>
              <a:rPr lang="en-US" dirty="0" smtClean="0"/>
              <a:t>Arc-GIS Add in used to score community accessibilities for different purposes</a:t>
            </a:r>
          </a:p>
          <a:p>
            <a:pPr lvl="2"/>
            <a:r>
              <a:rPr lang="en-US" dirty="0" smtClean="0"/>
              <a:t>Access score work</a:t>
            </a:r>
          </a:p>
          <a:p>
            <a:pPr lvl="2"/>
            <a:r>
              <a:rPr lang="en-US" dirty="0" smtClean="0"/>
              <a:t>Access score-non work</a:t>
            </a:r>
          </a:p>
          <a:p>
            <a:pPr lvl="2"/>
            <a:r>
              <a:rPr lang="en-US" dirty="0" smtClean="0"/>
              <a:t>Open access score</a:t>
            </a:r>
          </a:p>
          <a:p>
            <a:pPr lvl="2"/>
            <a:r>
              <a:rPr lang="en-US" dirty="0" smtClean="0"/>
              <a:t>POI summary </a:t>
            </a:r>
          </a:p>
          <a:p>
            <a:pPr lvl="2"/>
            <a:r>
              <a:rPr lang="en-US" dirty="0" smtClean="0"/>
              <a:t>Scenario analyzer</a:t>
            </a:r>
          </a:p>
          <a:p>
            <a:pPr lvl="1"/>
            <a:r>
              <a:rPr lang="en-US" dirty="0"/>
              <a:t>Black box 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5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Cube Sugar Access Accessibility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Travel time </a:t>
            </a:r>
          </a:p>
          <a:p>
            <a:pPr lvl="1"/>
            <a:r>
              <a:rPr lang="en-US" dirty="0" smtClean="0"/>
              <a:t>Minimum travel time to a particular destination or POI</a:t>
            </a:r>
          </a:p>
          <a:p>
            <a:pPr lvl="1"/>
            <a:r>
              <a:rPr lang="en-US" dirty="0" smtClean="0"/>
              <a:t>Every zone in analysis area used 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2457" r="1414"/>
          <a:stretch/>
        </p:blipFill>
        <p:spPr>
          <a:xfrm>
            <a:off x="1219200" y="2419350"/>
            <a:ext cx="3429000" cy="5355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12" y="3067512"/>
            <a:ext cx="8339776" cy="138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73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0550"/>
            <a:ext cx="8915400" cy="4451350"/>
          </a:xfrm>
        </p:spPr>
        <p:txBody>
          <a:bodyPr/>
          <a:lstStyle/>
          <a:p>
            <a:r>
              <a:rPr lang="en-US" dirty="0"/>
              <a:t>Destination Summation</a:t>
            </a:r>
          </a:p>
          <a:p>
            <a:pPr lvl="1"/>
            <a:r>
              <a:rPr lang="en-US" dirty="0"/>
              <a:t>Cumulative access to a destination for particular type</a:t>
            </a:r>
          </a:p>
          <a:p>
            <a:pPr lvl="1"/>
            <a:r>
              <a:rPr lang="en-US" dirty="0"/>
              <a:t>For each zone, number of destinations accessible within </a:t>
            </a:r>
            <a:r>
              <a:rPr lang="en-US" dirty="0" smtClean="0"/>
              <a:t>travel </a:t>
            </a:r>
            <a:r>
              <a:rPr lang="en-US" dirty="0"/>
              <a:t>time </a:t>
            </a:r>
            <a:r>
              <a:rPr lang="en-US" dirty="0" smtClean="0"/>
              <a:t>threshold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-1" t="4571" r="359" b="-3001"/>
          <a:stretch/>
        </p:blipFill>
        <p:spPr>
          <a:xfrm>
            <a:off x="762000" y="2495550"/>
            <a:ext cx="6576938" cy="990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3943350"/>
            <a:ext cx="7924800" cy="897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3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0550"/>
            <a:ext cx="8915400" cy="4451350"/>
          </a:xfrm>
        </p:spPr>
        <p:txBody>
          <a:bodyPr/>
          <a:lstStyle/>
          <a:p>
            <a:r>
              <a:rPr lang="en-US" dirty="0" smtClean="0"/>
              <a:t>Access Score</a:t>
            </a:r>
          </a:p>
          <a:p>
            <a:pPr lvl="1"/>
            <a:r>
              <a:rPr lang="en-US" dirty="0" smtClean="0"/>
              <a:t>Cumulative access to destinations</a:t>
            </a:r>
          </a:p>
          <a:p>
            <a:pPr lvl="1"/>
            <a:r>
              <a:rPr lang="en-US" dirty="0" smtClean="0"/>
              <a:t>Implements a decay cost function allowing for multiple destination in one matrix</a:t>
            </a:r>
          </a:p>
          <a:p>
            <a:pPr lvl="1"/>
            <a:r>
              <a:rPr lang="en-US" dirty="0" smtClean="0"/>
              <a:t>User defined target for POIs </a:t>
            </a:r>
          </a:p>
          <a:p>
            <a:pPr lvl="1"/>
            <a:r>
              <a:rPr lang="en-US" dirty="0" smtClean="0"/>
              <a:t>Portion of total score on 100 for each POI</a:t>
            </a:r>
          </a:p>
          <a:p>
            <a:pPr lvl="1"/>
            <a:r>
              <a:rPr lang="en-US" dirty="0" smtClean="0"/>
              <a:t>Each destination weighted differently based on willingness to travel</a:t>
            </a:r>
          </a:p>
          <a:p>
            <a:pPr lvl="2"/>
            <a:r>
              <a:rPr lang="en-US" dirty="0" smtClean="0"/>
              <a:t>Proximity to origin and using NHTS data</a:t>
            </a:r>
          </a:p>
          <a:p>
            <a:pPr lvl="1"/>
            <a:r>
              <a:rPr lang="en-US" dirty="0" smtClean="0"/>
              <a:t>Gravity based </a:t>
            </a:r>
            <a:r>
              <a:rPr lang="en-US" dirty="0" err="1" smtClean="0"/>
              <a:t>funtion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8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742950"/>
            <a:ext cx="7646908" cy="394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11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0550"/>
            <a:ext cx="8915400" cy="4451350"/>
          </a:xfrm>
        </p:spPr>
        <p:txBody>
          <a:bodyPr/>
          <a:lstStyle/>
          <a:p>
            <a:r>
              <a:rPr lang="en-US" dirty="0" smtClean="0"/>
              <a:t>City-Wide Accessibility Metrics</a:t>
            </a:r>
          </a:p>
          <a:p>
            <a:pPr lvl="1"/>
            <a:r>
              <a:rPr lang="en-US" dirty="0" smtClean="0"/>
              <a:t>Average of zonal accessibility metrics across cities or regions</a:t>
            </a:r>
          </a:p>
          <a:p>
            <a:pPr lvl="1"/>
            <a:r>
              <a:rPr lang="en-US" dirty="0" smtClean="0"/>
              <a:t>For any of the three defined above</a:t>
            </a:r>
          </a:p>
          <a:p>
            <a:pPr lvl="1"/>
            <a:r>
              <a:rPr lang="en-US" dirty="0" smtClean="0"/>
              <a:t>Weighted for population group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820035"/>
            <a:ext cx="6809795" cy="169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55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Sociodata</a:t>
            </a:r>
          </a:p>
          <a:p>
            <a:pPr lvl="1"/>
            <a:r>
              <a:rPr lang="en-US" dirty="0" smtClean="0"/>
              <a:t>Households</a:t>
            </a:r>
          </a:p>
          <a:p>
            <a:pPr lvl="2"/>
            <a:r>
              <a:rPr lang="en-US" dirty="0" smtClean="0"/>
              <a:t>ACS data- Census track level data</a:t>
            </a:r>
          </a:p>
          <a:p>
            <a:pPr lvl="2"/>
            <a:r>
              <a:rPr lang="en-US" dirty="0" smtClean="0"/>
              <a:t> PUMS </a:t>
            </a:r>
          </a:p>
          <a:p>
            <a:pPr lvl="2"/>
            <a:r>
              <a:rPr lang="en-US" dirty="0" smtClean="0"/>
              <a:t>CTPP data</a:t>
            </a:r>
          </a:p>
          <a:p>
            <a:pPr lvl="2"/>
            <a:r>
              <a:rPr lang="en-US" dirty="0" smtClean="0"/>
              <a:t>Local TAZ Data</a:t>
            </a:r>
          </a:p>
          <a:p>
            <a:pPr lvl="2"/>
            <a:r>
              <a:rPr lang="en-US" dirty="0" smtClean="0"/>
              <a:t>InfoUSA Data</a:t>
            </a:r>
          </a:p>
          <a:p>
            <a:pPr lvl="1"/>
            <a:r>
              <a:rPr lang="en-US" dirty="0" smtClean="0"/>
              <a:t>Jobs Data</a:t>
            </a:r>
          </a:p>
          <a:p>
            <a:pPr lvl="2"/>
            <a:r>
              <a:rPr lang="en-US" dirty="0" smtClean="0"/>
              <a:t>LEHD – Longitudinal Employer-Household Dynamics</a:t>
            </a:r>
          </a:p>
          <a:p>
            <a:pPr lvl="2"/>
            <a:r>
              <a:rPr lang="en-US" dirty="0" smtClean="0"/>
              <a:t>Local TAZ data</a:t>
            </a:r>
          </a:p>
          <a:p>
            <a:pPr lvl="2"/>
            <a:r>
              <a:rPr lang="en-US" dirty="0" smtClean="0"/>
              <a:t>InfoUSA Data</a:t>
            </a:r>
          </a:p>
          <a:p>
            <a:pPr lvl="1"/>
            <a:r>
              <a:rPr lang="en-US" dirty="0" smtClean="0"/>
              <a:t>Points of Interest Data</a:t>
            </a:r>
          </a:p>
          <a:p>
            <a:pPr lvl="2"/>
            <a:r>
              <a:rPr lang="en-US" dirty="0" smtClean="0"/>
              <a:t>Local destinations from </a:t>
            </a:r>
          </a:p>
          <a:p>
            <a:pPr lvl="2"/>
            <a:r>
              <a:rPr lang="en-US" dirty="0" smtClean="0"/>
              <a:t>InfoUSA Data</a:t>
            </a:r>
          </a:p>
          <a:p>
            <a:pPr lvl="2"/>
            <a:r>
              <a:rPr lang="en-US" dirty="0" smtClean="0"/>
              <a:t>Combined with HERE data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43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State highway</a:t>
            </a:r>
          </a:p>
          <a:p>
            <a:pPr lvl="2"/>
            <a:r>
              <a:rPr lang="en-US" dirty="0" smtClean="0"/>
              <a:t>Here Data Obtained by UGPTI</a:t>
            </a:r>
          </a:p>
          <a:p>
            <a:pPr lvl="2"/>
            <a:r>
              <a:rPr lang="en-US" dirty="0" smtClean="0"/>
              <a:t>Lots of Cleaning to do</a:t>
            </a:r>
          </a:p>
          <a:p>
            <a:pPr lvl="1"/>
            <a:r>
              <a:rPr lang="en-US" dirty="0" smtClean="0"/>
              <a:t>MPO Highway</a:t>
            </a:r>
          </a:p>
          <a:p>
            <a:pPr lvl="2"/>
            <a:r>
              <a:rPr lang="en-US" dirty="0" smtClean="0"/>
              <a:t>MPO TDM output network</a:t>
            </a:r>
          </a:p>
          <a:p>
            <a:pPr lvl="1"/>
            <a:r>
              <a:rPr lang="en-US" dirty="0" smtClean="0"/>
              <a:t>Transit Data</a:t>
            </a:r>
          </a:p>
          <a:p>
            <a:pPr lvl="2"/>
            <a:r>
              <a:rPr lang="en-US" dirty="0" smtClean="0"/>
              <a:t>General Transit Feed Specification Data (GTFS)</a:t>
            </a:r>
          </a:p>
          <a:p>
            <a:pPr lvl="2"/>
            <a:r>
              <a:rPr lang="en-US" dirty="0" smtClean="0"/>
              <a:t>Stops, routes, trips other schedule data</a:t>
            </a:r>
          </a:p>
          <a:p>
            <a:pPr lvl="2"/>
            <a:r>
              <a:rPr lang="en-US" dirty="0" smtClean="0"/>
              <a:t>Stops linked to roadway network</a:t>
            </a:r>
          </a:p>
          <a:p>
            <a:pPr lvl="1"/>
            <a:r>
              <a:rPr lang="en-US" dirty="0" smtClean="0"/>
              <a:t>Bike and Pedestrian Data</a:t>
            </a:r>
          </a:p>
          <a:p>
            <a:pPr lvl="2"/>
            <a:r>
              <a:rPr lang="en-US" dirty="0" smtClean="0"/>
              <a:t>From MPOs</a:t>
            </a:r>
          </a:p>
          <a:p>
            <a:r>
              <a:rPr lang="en-US" dirty="0" smtClean="0"/>
              <a:t>Geographies</a:t>
            </a:r>
          </a:p>
          <a:p>
            <a:pPr lvl="1"/>
            <a:r>
              <a:rPr lang="en-US" dirty="0" smtClean="0"/>
              <a:t>State – Census Block group</a:t>
            </a:r>
          </a:p>
          <a:p>
            <a:pPr lvl="1"/>
            <a:r>
              <a:rPr lang="en-US" dirty="0" smtClean="0"/>
              <a:t>MPO – Local MPO TAZs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7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ATAC-UGPTI-NDSU</a:t>
            </a:r>
          </a:p>
          <a:p>
            <a:r>
              <a:rPr lang="en-US" dirty="0" smtClean="0"/>
              <a:t>ATAC/MPO/NDDOT/FHWA Partnership</a:t>
            </a:r>
          </a:p>
          <a:p>
            <a:r>
              <a:rPr lang="en-US" dirty="0" smtClean="0"/>
              <a:t>Some </a:t>
            </a:r>
            <a:r>
              <a:rPr lang="en-US" dirty="0" err="1" smtClean="0"/>
              <a:t>Kinda</a:t>
            </a:r>
            <a:r>
              <a:rPr lang="en-US" dirty="0" smtClean="0"/>
              <a:t> Cool stuff</a:t>
            </a:r>
          </a:p>
          <a:p>
            <a:pPr lvl="1"/>
            <a:r>
              <a:rPr lang="en-US" dirty="0" smtClean="0"/>
              <a:t>Accessibility</a:t>
            </a:r>
          </a:p>
          <a:p>
            <a:pPr lvl="1"/>
            <a:r>
              <a:rPr lang="en-US" dirty="0" smtClean="0"/>
              <a:t>NPMRDS</a:t>
            </a:r>
          </a:p>
          <a:p>
            <a:pPr lvl="1"/>
            <a:r>
              <a:rPr lang="en-US" dirty="0" smtClean="0"/>
              <a:t>DTA</a:t>
            </a:r>
          </a:p>
          <a:p>
            <a:r>
              <a:rPr lang="en-US" dirty="0" smtClean="0"/>
              <a:t>Traffic Analysis Tool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955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0550"/>
            <a:ext cx="8915400" cy="4451350"/>
          </a:xfrm>
        </p:spPr>
        <p:txBody>
          <a:bodyPr/>
          <a:lstStyle/>
          <a:p>
            <a:r>
              <a:rPr lang="en-US" dirty="0" smtClean="0"/>
              <a:t>Challenges so far</a:t>
            </a:r>
          </a:p>
          <a:p>
            <a:pPr lvl="1"/>
            <a:r>
              <a:rPr lang="en-US" dirty="0" smtClean="0"/>
              <a:t>Black box</a:t>
            </a:r>
          </a:p>
          <a:p>
            <a:pPr lvl="2"/>
            <a:r>
              <a:rPr lang="en-US" dirty="0" smtClean="0"/>
              <a:t>It doesn’t always work – we cannot see why we have errors</a:t>
            </a:r>
          </a:p>
          <a:p>
            <a:pPr lvl="2"/>
            <a:r>
              <a:rPr lang="en-US" dirty="0" smtClean="0"/>
              <a:t>Sometimes results don’t make sense</a:t>
            </a:r>
          </a:p>
          <a:p>
            <a:pPr lvl="2"/>
            <a:r>
              <a:rPr lang="en-US" dirty="0" smtClean="0"/>
              <a:t>Transit access for example for the Forks MPO</a:t>
            </a:r>
          </a:p>
          <a:p>
            <a:pPr lvl="1"/>
            <a:r>
              <a:rPr lang="en-US" dirty="0" smtClean="0"/>
              <a:t>Data Intensive</a:t>
            </a:r>
          </a:p>
          <a:p>
            <a:pPr lvl="2"/>
            <a:r>
              <a:rPr lang="en-US" dirty="0" smtClean="0"/>
              <a:t>Start was tough, for additional $$$ we could have gotten Citilabs to get us data </a:t>
            </a:r>
          </a:p>
          <a:p>
            <a:pPr lvl="2"/>
            <a:r>
              <a:rPr lang="en-US" dirty="0" smtClean="0"/>
              <a:t>Once code written, easy to implement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63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21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NPMRDS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NPMRDS and RITIS </a:t>
            </a:r>
          </a:p>
          <a:p>
            <a:pPr lvl="1"/>
            <a:r>
              <a:rPr lang="en-US" dirty="0" smtClean="0"/>
              <a:t>Developed excellent tool for performance matrices</a:t>
            </a:r>
          </a:p>
          <a:p>
            <a:pPr lvl="1"/>
            <a:r>
              <a:rPr lang="en-US" dirty="0" smtClean="0"/>
              <a:t>It is expensive</a:t>
            </a:r>
          </a:p>
          <a:p>
            <a:r>
              <a:rPr lang="en-US" dirty="0" smtClean="0"/>
              <a:t>Data is available online </a:t>
            </a:r>
          </a:p>
          <a:p>
            <a:pPr lvl="1"/>
            <a:r>
              <a:rPr lang="en-US" dirty="0" smtClean="0"/>
              <a:t>Needs lots of processing</a:t>
            </a:r>
          </a:p>
        </p:txBody>
      </p:sp>
    </p:spTree>
    <p:extLst>
      <p:ext uri="{BB962C8B-B14F-4D97-AF65-F5344CB8AC3E}">
        <p14:creationId xmlns:p14="http://schemas.microsoft.com/office/powerpoint/2010/main" val="100992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Averages Don’t Tell the Full Story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733550"/>
            <a:ext cx="6829425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97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90308"/>
            <a:ext cx="8839200" cy="377429"/>
          </a:xfrm>
        </p:spPr>
        <p:txBody>
          <a:bodyPr/>
          <a:lstStyle/>
          <a:p>
            <a:r>
              <a:rPr lang="en-US" dirty="0" smtClean="0"/>
              <a:t>Reliability Measures Capture Traffic Management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8275" y="1915319"/>
            <a:ext cx="61912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94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Travel Time Reliability Indexes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Buffer Index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Extra time </a:t>
            </a:r>
            <a:r>
              <a:rPr lang="en-US" dirty="0" smtClean="0"/>
              <a:t>added to average travel time when planning trips to ensure on-time arrival</a:t>
            </a:r>
          </a:p>
          <a:p>
            <a:r>
              <a:rPr lang="en-US" dirty="0" smtClean="0"/>
              <a:t>Planning Time Index</a:t>
            </a:r>
          </a:p>
          <a:p>
            <a:pPr lvl="1"/>
            <a:r>
              <a:rPr lang="en-US" dirty="0" smtClean="0"/>
              <a:t>How much </a:t>
            </a:r>
            <a:r>
              <a:rPr lang="en-US" dirty="0" smtClean="0">
                <a:solidFill>
                  <a:srgbClr val="FF0000"/>
                </a:solidFill>
              </a:rPr>
              <a:t>total time </a:t>
            </a:r>
            <a:r>
              <a:rPr lang="en-US" dirty="0" smtClean="0"/>
              <a:t>traveler allows to ensure on-time arrival</a:t>
            </a:r>
          </a:p>
          <a:p>
            <a:r>
              <a:rPr lang="en-US" dirty="0" smtClean="0"/>
              <a:t>Travel time index: </a:t>
            </a:r>
            <a:r>
              <a:rPr lang="en-US" dirty="0" smtClean="0">
                <a:solidFill>
                  <a:srgbClr val="FF0000"/>
                </a:solidFill>
              </a:rPr>
              <a:t>ratio</a:t>
            </a:r>
            <a:r>
              <a:rPr lang="en-US" dirty="0" smtClean="0"/>
              <a:t> of travel time in </a:t>
            </a:r>
            <a:r>
              <a:rPr lang="en-US" dirty="0" smtClean="0">
                <a:solidFill>
                  <a:srgbClr val="FF0000"/>
                </a:solidFill>
              </a:rPr>
              <a:t>peak period</a:t>
            </a:r>
            <a:r>
              <a:rPr lang="en-US" dirty="0" smtClean="0"/>
              <a:t> to travel time in </a:t>
            </a:r>
            <a:r>
              <a:rPr lang="en-US" dirty="0" smtClean="0">
                <a:solidFill>
                  <a:srgbClr val="FF0000"/>
                </a:solidFill>
              </a:rPr>
              <a:t>free flow conditions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7107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14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Traffic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Currently looking at developing models</a:t>
            </a:r>
          </a:p>
          <a:p>
            <a:r>
              <a:rPr lang="en-US" dirty="0" smtClean="0"/>
              <a:t>Using DTA – lite software</a:t>
            </a:r>
          </a:p>
          <a:p>
            <a:r>
              <a:rPr lang="en-US" dirty="0" smtClean="0"/>
              <a:t>Developed but not calibrated initial model for two MPOs</a:t>
            </a:r>
          </a:p>
          <a:p>
            <a:r>
              <a:rPr lang="en-US" dirty="0" smtClean="0"/>
              <a:t>TDM model used as input</a:t>
            </a:r>
          </a:p>
          <a:p>
            <a:r>
              <a:rPr lang="en-US" dirty="0" smtClean="0"/>
              <a:t>Calibration probably next year</a:t>
            </a:r>
          </a:p>
          <a:p>
            <a:pPr lvl="1"/>
            <a:r>
              <a:rPr lang="en-US" dirty="0" smtClean="0"/>
              <a:t>GF has good data from traffic analysis tool</a:t>
            </a:r>
          </a:p>
          <a:p>
            <a:pPr lvl="1"/>
            <a:r>
              <a:rPr lang="en-US" dirty="0" smtClean="0"/>
              <a:t>FM data collection hopefully next year</a:t>
            </a:r>
          </a:p>
          <a:p>
            <a:pPr lvl="1"/>
            <a:r>
              <a:rPr lang="en-US" dirty="0" smtClean="0"/>
              <a:t>Before, during and after construction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3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90550"/>
            <a:ext cx="8915400" cy="445135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46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UGPTI/ATAC/NDSU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ATAC- Advanced Traffic Analysis Center</a:t>
            </a:r>
          </a:p>
          <a:p>
            <a:pPr lvl="1"/>
            <a:r>
              <a:rPr lang="en-US" dirty="0" smtClean="0"/>
              <a:t>One of 9 centers in Upper Great Plains Transportation Institute</a:t>
            </a:r>
          </a:p>
          <a:p>
            <a:pPr lvl="2"/>
            <a:r>
              <a:rPr lang="en-US" dirty="0" err="1" smtClean="0"/>
              <a:t>SMARTSe</a:t>
            </a:r>
            <a:r>
              <a:rPr lang="en-US" dirty="0" smtClean="0"/>
              <a:t>; DOTSC; MPC; NDLTAP; RTSSC; SURTC; TLN; </a:t>
            </a:r>
            <a:r>
              <a:rPr lang="en-US" dirty="0"/>
              <a:t>Agriculture, Energy, and Industrial Freight </a:t>
            </a:r>
            <a:r>
              <a:rPr lang="en-US" dirty="0" smtClean="0"/>
              <a:t>Center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40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ATAC 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 Partners</a:t>
            </a:r>
          </a:p>
          <a:p>
            <a:pPr lvl="1"/>
            <a:r>
              <a:rPr lang="en-US" dirty="0"/>
              <a:t>NDDOT, FHWA, FM </a:t>
            </a:r>
            <a:r>
              <a:rPr lang="en-US" dirty="0" smtClean="0"/>
              <a:t>Metro COG, Grand Forks-East Grand Forks (The Forks MPO), Bis-Man BPO</a:t>
            </a:r>
          </a:p>
          <a:p>
            <a:r>
              <a:rPr lang="en-US" dirty="0" smtClean="0"/>
              <a:t>Other Partners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ity </a:t>
            </a:r>
            <a:r>
              <a:rPr lang="en-US" dirty="0"/>
              <a:t>and traffic engineering departments (Fargo-Moorhead, Grand Forks-East Grand Forks, Bismarck-Mandan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MNDOT</a:t>
            </a:r>
            <a:r>
              <a:rPr lang="en-US" dirty="0"/>
              <a:t>, SDDOT, MDT and consultants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93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ATAC and Main Partners: How it Started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UGPTI Identified Small MPOs in ND with distinctive issues </a:t>
            </a:r>
          </a:p>
          <a:p>
            <a:pPr lvl="2"/>
            <a:r>
              <a:rPr lang="en-US" dirty="0" smtClean="0"/>
              <a:t>Resources – hiring full time staff for modeling activities, funding for data, few modelers </a:t>
            </a:r>
          </a:p>
          <a:p>
            <a:pPr lvl="2"/>
            <a:r>
              <a:rPr lang="en-US" dirty="0" smtClean="0"/>
              <a:t>Limited </a:t>
            </a:r>
            <a:r>
              <a:rPr lang="en-US" dirty="0"/>
              <a:t>data </a:t>
            </a:r>
            <a:r>
              <a:rPr lang="en-US" dirty="0" smtClean="0"/>
              <a:t>availability – common for all MPOs but even more so for smaller MPOS  </a:t>
            </a:r>
            <a:endParaRPr lang="en-US" dirty="0"/>
          </a:p>
          <a:p>
            <a:pPr lvl="2"/>
            <a:r>
              <a:rPr lang="en-US" dirty="0" smtClean="0"/>
              <a:t>Growth </a:t>
            </a:r>
            <a:r>
              <a:rPr lang="en-US" dirty="0"/>
              <a:t>potential </a:t>
            </a:r>
          </a:p>
          <a:p>
            <a:pPr lvl="2"/>
            <a:r>
              <a:rPr lang="en-US" dirty="0" smtClean="0"/>
              <a:t>Institutional </a:t>
            </a:r>
            <a:r>
              <a:rPr lang="en-US" dirty="0"/>
              <a:t>complexity (</a:t>
            </a:r>
            <a:r>
              <a:rPr lang="en-US" dirty="0" smtClean="0"/>
              <a:t>inter jurisdictional </a:t>
            </a:r>
            <a:r>
              <a:rPr lang="en-US" dirty="0"/>
              <a:t>and interagency issues</a:t>
            </a:r>
            <a:r>
              <a:rPr lang="en-US" dirty="0" smtClean="0"/>
              <a:t>) – Dealing with other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921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Arrangements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Master agreement</a:t>
            </a:r>
          </a:p>
          <a:p>
            <a:pPr lvl="1"/>
            <a:r>
              <a:rPr lang="en-US" dirty="0" smtClean="0"/>
              <a:t>Ratified by partners </a:t>
            </a:r>
          </a:p>
          <a:p>
            <a:pPr lvl="1"/>
            <a:r>
              <a:rPr lang="en-US" dirty="0" smtClean="0"/>
              <a:t>Runs for 3 years</a:t>
            </a:r>
          </a:p>
          <a:p>
            <a:pPr lvl="1"/>
            <a:r>
              <a:rPr lang="en-US" dirty="0" smtClean="0"/>
              <a:t>Specifies legal provisions, annual contributions, types of activities, mechanism for conducting requested activities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50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Steering committee</a:t>
            </a:r>
          </a:p>
          <a:p>
            <a:pPr lvl="1"/>
            <a:r>
              <a:rPr lang="en-US" dirty="0" smtClean="0"/>
              <a:t>Representatives from participating agencies</a:t>
            </a:r>
          </a:p>
          <a:p>
            <a:pPr lvl="1"/>
            <a:r>
              <a:rPr lang="en-US" dirty="0" smtClean="0"/>
              <a:t>Provide guidance to program priorities </a:t>
            </a:r>
          </a:p>
          <a:p>
            <a:pPr lvl="1"/>
            <a:r>
              <a:rPr lang="en-US" dirty="0" smtClean="0"/>
              <a:t>Annual work plans to serve agency needs</a:t>
            </a:r>
          </a:p>
          <a:p>
            <a:r>
              <a:rPr lang="en-US" dirty="0" smtClean="0"/>
              <a:t>ATAC Director, NDDOT Local Government, MPO directors or representative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606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ATAC Staffing for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/>
              <a:t>Director		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Travel Demand Modeler	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ITS Specialist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Traffic Operations Engineer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IT Administrator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Undergraduate/Graduate Research Assistant(s)	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b="1" dirty="0"/>
              <a:t>Administrative Assistant	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54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Program Goals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Support MPO transportation planning and model improvements</a:t>
            </a:r>
          </a:p>
          <a:p>
            <a:r>
              <a:rPr lang="en-US" dirty="0">
                <a:solidFill>
                  <a:srgbClr val="FF0000"/>
                </a:solidFill>
              </a:rPr>
              <a:t>Explore potential applications of new modeling tools or </a:t>
            </a:r>
            <a:r>
              <a:rPr lang="en-US" dirty="0" smtClean="0">
                <a:solidFill>
                  <a:srgbClr val="FF0000"/>
                </a:solidFill>
              </a:rPr>
              <a:t>systems</a:t>
            </a:r>
          </a:p>
          <a:p>
            <a:r>
              <a:rPr lang="en-US" dirty="0"/>
              <a:t>Facilitate greater institutional </a:t>
            </a:r>
            <a:r>
              <a:rPr lang="en-US" dirty="0" smtClean="0"/>
              <a:t>cooperation- neutrality between partners</a:t>
            </a:r>
          </a:p>
          <a:p>
            <a:r>
              <a:rPr lang="en-US" dirty="0" smtClean="0"/>
              <a:t>Training opportunities for MPOs</a:t>
            </a:r>
          </a:p>
          <a:p>
            <a:r>
              <a:rPr lang="en-US" dirty="0" smtClean="0"/>
              <a:t>Increase # of qualified civil engineering students in planning</a:t>
            </a:r>
          </a:p>
          <a:p>
            <a:r>
              <a:rPr lang="en-US" dirty="0" smtClean="0"/>
              <a:t>ITS support</a:t>
            </a:r>
          </a:p>
          <a:p>
            <a:r>
              <a:rPr lang="en-US" dirty="0" smtClean="0"/>
              <a:t>Software evaluation</a:t>
            </a:r>
          </a:p>
          <a:p>
            <a:r>
              <a:rPr lang="en-US" dirty="0" smtClean="0"/>
              <a:t>MPO modeling, ITS and traffic OPS meetings</a:t>
            </a:r>
          </a:p>
          <a:p>
            <a:r>
              <a:rPr lang="en-US" dirty="0" smtClean="0"/>
              <a:t>Traffic web data</a:t>
            </a:r>
          </a:p>
          <a:p>
            <a:r>
              <a:rPr lang="en-US" dirty="0" smtClean="0"/>
              <a:t>Research from NDDOT – </a:t>
            </a:r>
            <a:r>
              <a:rPr lang="en-US" dirty="0" smtClean="0">
                <a:solidFill>
                  <a:srgbClr val="FF0000"/>
                </a:solidFill>
              </a:rPr>
              <a:t>performance measures, transit planning support and others determined by steering committee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8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_ugpti_powerpoint_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0991F2BCC08740ACE6A8BB17FAADEB" ma:contentTypeVersion="2" ma:contentTypeDescription="Create a new document." ma:contentTypeScope="" ma:versionID="2a6416e6fb11a7eb27af14d4c6911506">
  <xsd:schema xmlns:xsd="http://www.w3.org/2001/XMLSchema" xmlns:xs="http://www.w3.org/2001/XMLSchema" xmlns:p="http://schemas.microsoft.com/office/2006/metadata/properties" xmlns:ns2="57925299-2a88-48c8-b367-be6b8a1bed72" targetNamespace="http://schemas.microsoft.com/office/2006/metadata/properties" ma:root="true" ma:fieldsID="2e61bc14de735c405a4cca65b46330b3" ns2:_="">
    <xsd:import namespace="57925299-2a88-48c8-b367-be6b8a1bed7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25299-2a88-48c8-b367-be6b8a1b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0AC5D92-3156-4CE5-8965-5731EBE18E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925299-2a88-48c8-b367-be6b8a1bed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087922-6D82-424A-B8E8-E2B4F2EF3D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8238A5-E98C-494C-8CFB-B4A1CB07F321}">
  <ds:schemaRefs>
    <ds:schemaRef ds:uri="http://www.w3.org/XML/1998/namespace"/>
    <ds:schemaRef ds:uri="http://purl.org/dc/dcmitype/"/>
    <ds:schemaRef ds:uri="57925299-2a88-48c8-b367-be6b8a1bed72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UGPTI PowerPoint Widescreen Template v2</Template>
  <TotalTime>3012</TotalTime>
  <Words>848</Words>
  <Application>Microsoft Office PowerPoint</Application>
  <PresentationFormat>On-screen Show (16:9)</PresentationFormat>
  <Paragraphs>186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MS PGothic</vt:lpstr>
      <vt:lpstr>MS PGothic</vt:lpstr>
      <vt:lpstr>Arial</vt:lpstr>
      <vt:lpstr>Calibri</vt:lpstr>
      <vt:lpstr>Century Gothic</vt:lpstr>
      <vt:lpstr>Code Light</vt:lpstr>
      <vt:lpstr>Code Pro Light Demo</vt:lpstr>
      <vt:lpstr>2012_ugpti_powerpoint_template1</vt:lpstr>
      <vt:lpstr>PowerPoint Presentation</vt:lpstr>
      <vt:lpstr>Outline</vt:lpstr>
      <vt:lpstr>UGPTI/ATAC/NDSU</vt:lpstr>
      <vt:lpstr>ATAC Partners</vt:lpstr>
      <vt:lpstr>ATAC and Main Partners: How it Started</vt:lpstr>
      <vt:lpstr>Institutional Arrangements</vt:lpstr>
      <vt:lpstr>Organizational Plan</vt:lpstr>
      <vt:lpstr>ATAC Staffing for Program</vt:lpstr>
      <vt:lpstr>Core Program Goals and Objectives</vt:lpstr>
      <vt:lpstr>Cool Stuff - Accessibility</vt:lpstr>
      <vt:lpstr>Components of Accessibility</vt:lpstr>
      <vt:lpstr>So What is ATAC Doing?</vt:lpstr>
      <vt:lpstr>Cube Sugar Access Accessibility Metrics</vt:lpstr>
      <vt:lpstr>PowerPoint Presentation</vt:lpstr>
      <vt:lpstr>PowerPoint Presentation</vt:lpstr>
      <vt:lpstr>PowerPoint Presentation</vt:lpstr>
      <vt:lpstr>PowerPoint Presentation</vt:lpstr>
      <vt:lpstr>Data</vt:lpstr>
      <vt:lpstr>Data</vt:lpstr>
      <vt:lpstr>PowerPoint Presentation</vt:lpstr>
      <vt:lpstr>PowerPoint Presentation</vt:lpstr>
      <vt:lpstr>NPMRDS Data</vt:lpstr>
      <vt:lpstr>Averages Don’t Tell the Full Story</vt:lpstr>
      <vt:lpstr>Reliability Measures Capture Traffic Management</vt:lpstr>
      <vt:lpstr>Travel Time Reliability Indexes</vt:lpstr>
      <vt:lpstr>PowerPoint Presentation</vt:lpstr>
      <vt:lpstr>Dynamic Traffic Assignment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Kshitij Sharma</dc:creator>
  <cp:lastModifiedBy>Anna Pierce</cp:lastModifiedBy>
  <cp:revision>114</cp:revision>
  <cp:lastPrinted>2017-08-15T15:02:16Z</cp:lastPrinted>
  <dcterms:created xsi:type="dcterms:W3CDTF">2016-08-05T13:30:39Z</dcterms:created>
  <dcterms:modified xsi:type="dcterms:W3CDTF">2019-08-29T20:11:46Z</dcterms:modified>
</cp:coreProperties>
</file>