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de Kline" initials="W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A8EA"/>
    <a:srgbClr val="152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69" d="100"/>
          <a:sy n="69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2C133-18AC-46FB-AE44-7733BE98AD1E}" type="datetimeFigureOut">
              <a:rPr lang="en-US" smtClean="0"/>
              <a:t>8/29/2019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0042F-36B0-4720-AC1F-5126B0B0B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34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16840-BEDB-4FCF-8CC4-595070BA4A22}" type="datetimeFigureOut">
              <a:rPr lang="en-US" smtClean="0"/>
              <a:t>8/29/2019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61B6E-3ECE-429C-8138-A2147F5097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2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2404534"/>
            <a:ext cx="5825202" cy="1646302"/>
          </a:xfrm>
        </p:spPr>
        <p:txBody>
          <a:bodyPr anchor="b">
            <a:noAutofit/>
          </a:bodyPr>
          <a:lstStyle>
            <a:lvl1pPr algn="r">
              <a:defRPr sz="6000" b="1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050836"/>
            <a:ext cx="5825202" cy="1096899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0" name="Date Placeholder 3"/>
          <p:cNvSpPr>
            <a:spLocks noGrp="1"/>
          </p:cNvSpPr>
          <p:nvPr>
            <p:ph type="dt" sz="half" idx="2"/>
          </p:nvPr>
        </p:nvSpPr>
        <p:spPr>
          <a:xfrm>
            <a:off x="7848600" y="6406490"/>
            <a:ext cx="609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4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3843" y="6406490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046" y="6406490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-15304" y="-33867"/>
            <a:ext cx="9159304" cy="6891867"/>
            <a:chOff x="-15304" y="-33867"/>
            <a:chExt cx="9159304" cy="6891867"/>
          </a:xfrm>
        </p:grpSpPr>
        <p:grpSp>
          <p:nvGrpSpPr>
            <p:cNvPr id="21" name="Group 20"/>
            <p:cNvGrpSpPr/>
            <p:nvPr/>
          </p:nvGrpSpPr>
          <p:grpSpPr>
            <a:xfrm>
              <a:off x="-15304" y="-33867"/>
              <a:ext cx="9159304" cy="6891867"/>
              <a:chOff x="-20405" y="-33867"/>
              <a:chExt cx="12212405" cy="6891867"/>
            </a:xfrm>
          </p:grpSpPr>
          <p:sp>
            <p:nvSpPr>
              <p:cNvPr id="23" name="Isosceles Triangle 22"/>
              <p:cNvSpPr/>
              <p:nvPr/>
            </p:nvSpPr>
            <p:spPr>
              <a:xfrm>
                <a:off x="0" y="4013200"/>
                <a:ext cx="448733" cy="2844800"/>
              </a:xfrm>
              <a:prstGeom prst="triangle">
                <a:avLst>
                  <a:gd name="adj" fmla="val 0"/>
                </a:avLst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grpSp>
            <p:nvGrpSpPr>
              <p:cNvPr id="24" name="Group 23"/>
              <p:cNvGrpSpPr/>
              <p:nvPr/>
            </p:nvGrpSpPr>
            <p:grpSpPr>
              <a:xfrm>
                <a:off x="8117072" y="-33867"/>
                <a:ext cx="4074928" cy="6891867"/>
                <a:chOff x="8117072" y="-33867"/>
                <a:chExt cx="4074928" cy="6891867"/>
              </a:xfrm>
            </p:grpSpPr>
            <p:sp>
              <p:nvSpPr>
                <p:cNvPr id="27" name="Rectangle 29"/>
                <p:cNvSpPr/>
                <p:nvPr/>
              </p:nvSpPr>
              <p:spPr>
                <a:xfrm>
                  <a:off x="8610057" y="0"/>
                  <a:ext cx="3578767" cy="6858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9825" h="6858000">
                      <a:moveTo>
                        <a:pt x="0" y="0"/>
                      </a:moveTo>
                      <a:lnTo>
                        <a:pt x="1249825" y="0"/>
                      </a:lnTo>
                      <a:lnTo>
                        <a:pt x="1249825" y="6858000"/>
                      </a:lnTo>
                      <a:lnTo>
                        <a:pt x="1109382" y="6858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8" name="Rectangle 28"/>
                <p:cNvSpPr/>
                <p:nvPr/>
              </p:nvSpPr>
              <p:spPr>
                <a:xfrm>
                  <a:off x="8695789" y="-33867"/>
                  <a:ext cx="3493035" cy="6891867"/>
                </a:xfrm>
                <a:custGeom>
                  <a:avLst/>
                  <a:gdLst>
                    <a:gd name="connsiteX0" fmla="*/ 1031432 w 1290094"/>
                    <a:gd name="connsiteY0" fmla="*/ 0 h 7031636"/>
                    <a:gd name="connsiteX1" fmla="*/ 1290094 w 1290094"/>
                    <a:gd name="connsiteY1" fmla="*/ 173636 h 7031636"/>
                    <a:gd name="connsiteX2" fmla="*/ 1290094 w 1290094"/>
                    <a:gd name="connsiteY2" fmla="*/ 7031636 h 7031636"/>
                    <a:gd name="connsiteX3" fmla="*/ 0 w 1290094"/>
                    <a:gd name="connsiteY3" fmla="*/ 7031636 h 7031636"/>
                    <a:gd name="connsiteX4" fmla="*/ 1031432 w 1290094"/>
                    <a:gd name="connsiteY4" fmla="*/ 0 h 7031636"/>
                    <a:gd name="connsiteX0" fmla="*/ 1002190 w 1290094"/>
                    <a:gd name="connsiteY0" fmla="*/ 1 h 6858000"/>
                    <a:gd name="connsiteX1" fmla="*/ 1290094 w 1290094"/>
                    <a:gd name="connsiteY1" fmla="*/ 0 h 6858000"/>
                    <a:gd name="connsiteX2" fmla="*/ 1290094 w 1290094"/>
                    <a:gd name="connsiteY2" fmla="*/ 6858000 h 6858000"/>
                    <a:gd name="connsiteX3" fmla="*/ 0 w 1290094"/>
                    <a:gd name="connsiteY3" fmla="*/ 6858000 h 6858000"/>
                    <a:gd name="connsiteX4" fmla="*/ 1002190 w 1290094"/>
                    <a:gd name="connsiteY4" fmla="*/ 1 h 6858000"/>
                    <a:gd name="connsiteX0" fmla="*/ 817967 w 1105871"/>
                    <a:gd name="connsiteY0" fmla="*/ 1 h 6858000"/>
                    <a:gd name="connsiteX1" fmla="*/ 1105871 w 1105871"/>
                    <a:gd name="connsiteY1" fmla="*/ 0 h 6858000"/>
                    <a:gd name="connsiteX2" fmla="*/ 1105871 w 1105871"/>
                    <a:gd name="connsiteY2" fmla="*/ 6858000 h 6858000"/>
                    <a:gd name="connsiteX3" fmla="*/ 0 w 1105871"/>
                    <a:gd name="connsiteY3" fmla="*/ 5612349 h 6858000"/>
                    <a:gd name="connsiteX4" fmla="*/ 817967 w 1105871"/>
                    <a:gd name="connsiteY4" fmla="*/ 1 h 6858000"/>
                    <a:gd name="connsiteX0" fmla="*/ 817967 w 1105871"/>
                    <a:gd name="connsiteY0" fmla="*/ 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817967 w 1105871"/>
                    <a:gd name="connsiteY4" fmla="*/ 1 h 5612349"/>
                    <a:gd name="connsiteX0" fmla="*/ 725044 w 1105871"/>
                    <a:gd name="connsiteY0" fmla="*/ 1384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725044 w 1105871"/>
                    <a:gd name="connsiteY4" fmla="*/ 13841 h 5612349"/>
                    <a:gd name="connsiteX0" fmla="*/ 732192 w 1105871"/>
                    <a:gd name="connsiteY0" fmla="*/ 0 h 5633110"/>
                    <a:gd name="connsiteX1" fmla="*/ 1105871 w 1105871"/>
                    <a:gd name="connsiteY1" fmla="*/ 20761 h 5633110"/>
                    <a:gd name="connsiteX2" fmla="*/ 1102947 w 1105871"/>
                    <a:gd name="connsiteY2" fmla="*/ 5633110 h 5633110"/>
                    <a:gd name="connsiteX3" fmla="*/ 0 w 1105871"/>
                    <a:gd name="connsiteY3" fmla="*/ 5633110 h 5633110"/>
                    <a:gd name="connsiteX4" fmla="*/ 732192 w 1105871"/>
                    <a:gd name="connsiteY4" fmla="*/ 0 h 5633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5871" h="5633110">
                      <a:moveTo>
                        <a:pt x="732192" y="0"/>
                      </a:moveTo>
                      <a:cubicBezTo>
                        <a:pt x="828160" y="0"/>
                        <a:pt x="1009903" y="20761"/>
                        <a:pt x="1105871" y="20761"/>
                      </a:cubicBezTo>
                      <a:cubicBezTo>
                        <a:pt x="1104896" y="1891544"/>
                        <a:pt x="1103922" y="3762327"/>
                        <a:pt x="1102947" y="5633110"/>
                      </a:cubicBezTo>
                      <a:lnTo>
                        <a:pt x="0" y="5633110"/>
                      </a:lnTo>
                      <a:lnTo>
                        <a:pt x="732192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8606881" y="-8467"/>
                  <a:ext cx="1983331" cy="6866467"/>
                </a:xfrm>
                <a:prstGeom prst="line">
                  <a:avLst/>
                </a:prstGeom>
                <a:ln w="9525">
                  <a:solidFill>
                    <a:schemeClr val="accent3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H="1">
                  <a:off x="8117072" y="3681413"/>
                  <a:ext cx="4071753" cy="3176587"/>
                </a:xfrm>
                <a:prstGeom prst="line">
                  <a:avLst/>
                </a:prstGeom>
                <a:ln w="9525" cmpd="sng">
                  <a:solidFill>
                    <a:schemeClr val="accent1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Isosceles Triangle 30"/>
                <p:cNvSpPr/>
                <p:nvPr/>
              </p:nvSpPr>
              <p:spPr>
                <a:xfrm>
                  <a:off x="8932333" y="3048000"/>
                  <a:ext cx="3259667" cy="3810000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3">
                    <a:alpha val="6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32" name="Isosceles Triangle 31"/>
                <p:cNvSpPr/>
                <p:nvPr/>
              </p:nvSpPr>
              <p:spPr>
                <a:xfrm>
                  <a:off x="10371666" y="3589867"/>
                  <a:ext cx="1817159" cy="3268133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1">
                    <a:alpha val="8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</p:grpSp>
          <p:cxnSp>
            <p:nvCxnSpPr>
              <p:cNvPr id="25" name="Straight Connector 24"/>
              <p:cNvCxnSpPr/>
              <p:nvPr/>
            </p:nvCxnSpPr>
            <p:spPr>
              <a:xfrm>
                <a:off x="0" y="5105400"/>
                <a:ext cx="838200" cy="1752600"/>
              </a:xfrm>
              <a:prstGeom prst="line">
                <a:avLst/>
              </a:prstGeom>
              <a:ln w="15875">
                <a:solidFill>
                  <a:schemeClr val="accent3">
                    <a:alpha val="9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-20405" y="6011531"/>
                <a:ext cx="1332196" cy="846469"/>
              </a:xfrm>
              <a:prstGeom prst="line">
                <a:avLst/>
              </a:prstGeom>
              <a:ln w="9525">
                <a:solidFill>
                  <a:schemeClr val="bg1">
                    <a:lumMod val="50000"/>
                    <a:alpha val="63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3297" y="228600"/>
              <a:ext cx="2269391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631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805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98604"/>
            <a:ext cx="2890896" cy="1278466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7" y="514927"/>
            <a:ext cx="2982853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777069"/>
            <a:ext cx="2890896" cy="2584449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56641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4800600"/>
            <a:ext cx="6045198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609600"/>
            <a:ext cx="604519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2" y="5367338"/>
            <a:ext cx="6045198" cy="67402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2815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045199" cy="3403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04519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61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5854699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3632200"/>
            <a:ext cx="541839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470400"/>
            <a:ext cx="644750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0106" y="28956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latin typeface="Arial"/>
              </a:rPr>
              <a:t>”</a:t>
            </a:r>
            <a:endParaRPr lang="en-US" sz="1350" dirty="0">
              <a:solidFill>
                <a:schemeClr val="accent3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7524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349999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3499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351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1" y="609600"/>
            <a:ext cx="5854699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19760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1975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790378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53200" y="2909931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3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9846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09600"/>
            <a:ext cx="6039246" cy="30226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4013200"/>
            <a:ext cx="604520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04519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5526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045199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2160590"/>
            <a:ext cx="6197599" cy="38807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4129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6" y="609602"/>
            <a:ext cx="978557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609600"/>
            <a:ext cx="5295113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210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2160590"/>
            <a:ext cx="6197599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99342" y="6406490"/>
            <a:ext cx="683954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2777" y="6406490"/>
            <a:ext cx="5259424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406490"/>
            <a:ext cx="2857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3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78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274378"/>
            <a:ext cx="644750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614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283781"/>
            <a:ext cx="6447501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508001" y="3249962"/>
            <a:ext cx="6447501" cy="2465038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553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Items with Na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1826581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283781"/>
            <a:ext cx="6447501" cy="99281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508001" y="4495800"/>
            <a:ext cx="6447501" cy="12192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4"/>
          </p:nvPr>
        </p:nvSpPr>
        <p:spPr>
          <a:xfrm>
            <a:off x="508001" y="3307900"/>
            <a:ext cx="6447501" cy="992819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9058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895600"/>
            <a:ext cx="6447501" cy="1826581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722178"/>
            <a:ext cx="6447501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0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2" y="609600"/>
            <a:ext cx="6197600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2" y="2160589"/>
            <a:ext cx="3073398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1" y="2160590"/>
            <a:ext cx="2971800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14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0" y="2160983"/>
            <a:ext cx="297180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1" y="2737248"/>
            <a:ext cx="2971800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0" y="2160983"/>
            <a:ext cx="297180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0" y="2737245"/>
            <a:ext cx="2971800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82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83843" y="6406490"/>
            <a:ext cx="4723209" cy="365125"/>
          </a:xfrm>
        </p:spPr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015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-15304" y="-33867"/>
            <a:ext cx="9159304" cy="6891867"/>
            <a:chOff x="-15304" y="-33867"/>
            <a:chExt cx="9159304" cy="6891867"/>
          </a:xfrm>
        </p:grpSpPr>
        <p:grpSp>
          <p:nvGrpSpPr>
            <p:cNvPr id="39" name="Group 38"/>
            <p:cNvGrpSpPr/>
            <p:nvPr/>
          </p:nvGrpSpPr>
          <p:grpSpPr>
            <a:xfrm>
              <a:off x="-15304" y="-33867"/>
              <a:ext cx="9159304" cy="6891867"/>
              <a:chOff x="-20405" y="-33867"/>
              <a:chExt cx="12212405" cy="6891867"/>
            </a:xfrm>
          </p:grpSpPr>
          <p:sp>
            <p:nvSpPr>
              <p:cNvPr id="29" name="Isosceles Triangle 28"/>
              <p:cNvSpPr/>
              <p:nvPr/>
            </p:nvSpPr>
            <p:spPr>
              <a:xfrm>
                <a:off x="0" y="4013200"/>
                <a:ext cx="448733" cy="2844800"/>
              </a:xfrm>
              <a:prstGeom prst="triangle">
                <a:avLst>
                  <a:gd name="adj" fmla="val 0"/>
                </a:avLst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</p:sp>
          <p:grpSp>
            <p:nvGrpSpPr>
              <p:cNvPr id="37" name="Group 36"/>
              <p:cNvGrpSpPr/>
              <p:nvPr/>
            </p:nvGrpSpPr>
            <p:grpSpPr>
              <a:xfrm>
                <a:off x="8117072" y="-33867"/>
                <a:ext cx="4074928" cy="6891867"/>
                <a:chOff x="8117072" y="-33867"/>
                <a:chExt cx="4074928" cy="6891867"/>
              </a:xfrm>
            </p:grpSpPr>
            <p:sp>
              <p:nvSpPr>
                <p:cNvPr id="27" name="Rectangle 29"/>
                <p:cNvSpPr/>
                <p:nvPr/>
              </p:nvSpPr>
              <p:spPr>
                <a:xfrm>
                  <a:off x="8610057" y="0"/>
                  <a:ext cx="3578767" cy="6858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49825" h="6858000">
                      <a:moveTo>
                        <a:pt x="0" y="0"/>
                      </a:moveTo>
                      <a:lnTo>
                        <a:pt x="1249825" y="0"/>
                      </a:lnTo>
                      <a:lnTo>
                        <a:pt x="1249825" y="6858000"/>
                      </a:lnTo>
                      <a:lnTo>
                        <a:pt x="1109382" y="68580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6" name="Rectangle 28"/>
                <p:cNvSpPr/>
                <p:nvPr/>
              </p:nvSpPr>
              <p:spPr>
                <a:xfrm>
                  <a:off x="8695789" y="-33867"/>
                  <a:ext cx="3493035" cy="6891867"/>
                </a:xfrm>
                <a:custGeom>
                  <a:avLst/>
                  <a:gdLst>
                    <a:gd name="connsiteX0" fmla="*/ 1031432 w 1290094"/>
                    <a:gd name="connsiteY0" fmla="*/ 0 h 7031636"/>
                    <a:gd name="connsiteX1" fmla="*/ 1290094 w 1290094"/>
                    <a:gd name="connsiteY1" fmla="*/ 173636 h 7031636"/>
                    <a:gd name="connsiteX2" fmla="*/ 1290094 w 1290094"/>
                    <a:gd name="connsiteY2" fmla="*/ 7031636 h 7031636"/>
                    <a:gd name="connsiteX3" fmla="*/ 0 w 1290094"/>
                    <a:gd name="connsiteY3" fmla="*/ 7031636 h 7031636"/>
                    <a:gd name="connsiteX4" fmla="*/ 1031432 w 1290094"/>
                    <a:gd name="connsiteY4" fmla="*/ 0 h 7031636"/>
                    <a:gd name="connsiteX0" fmla="*/ 1002190 w 1290094"/>
                    <a:gd name="connsiteY0" fmla="*/ 1 h 6858000"/>
                    <a:gd name="connsiteX1" fmla="*/ 1290094 w 1290094"/>
                    <a:gd name="connsiteY1" fmla="*/ 0 h 6858000"/>
                    <a:gd name="connsiteX2" fmla="*/ 1290094 w 1290094"/>
                    <a:gd name="connsiteY2" fmla="*/ 6858000 h 6858000"/>
                    <a:gd name="connsiteX3" fmla="*/ 0 w 1290094"/>
                    <a:gd name="connsiteY3" fmla="*/ 6858000 h 6858000"/>
                    <a:gd name="connsiteX4" fmla="*/ 1002190 w 1290094"/>
                    <a:gd name="connsiteY4" fmla="*/ 1 h 6858000"/>
                    <a:gd name="connsiteX0" fmla="*/ 817967 w 1105871"/>
                    <a:gd name="connsiteY0" fmla="*/ 1 h 6858000"/>
                    <a:gd name="connsiteX1" fmla="*/ 1105871 w 1105871"/>
                    <a:gd name="connsiteY1" fmla="*/ 0 h 6858000"/>
                    <a:gd name="connsiteX2" fmla="*/ 1105871 w 1105871"/>
                    <a:gd name="connsiteY2" fmla="*/ 6858000 h 6858000"/>
                    <a:gd name="connsiteX3" fmla="*/ 0 w 1105871"/>
                    <a:gd name="connsiteY3" fmla="*/ 5612349 h 6858000"/>
                    <a:gd name="connsiteX4" fmla="*/ 817967 w 1105871"/>
                    <a:gd name="connsiteY4" fmla="*/ 1 h 6858000"/>
                    <a:gd name="connsiteX0" fmla="*/ 817967 w 1105871"/>
                    <a:gd name="connsiteY0" fmla="*/ 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817967 w 1105871"/>
                    <a:gd name="connsiteY4" fmla="*/ 1 h 5612349"/>
                    <a:gd name="connsiteX0" fmla="*/ 725044 w 1105871"/>
                    <a:gd name="connsiteY0" fmla="*/ 13841 h 5612349"/>
                    <a:gd name="connsiteX1" fmla="*/ 1105871 w 1105871"/>
                    <a:gd name="connsiteY1" fmla="*/ 0 h 5612349"/>
                    <a:gd name="connsiteX2" fmla="*/ 1102947 w 1105871"/>
                    <a:gd name="connsiteY2" fmla="*/ 5612349 h 5612349"/>
                    <a:gd name="connsiteX3" fmla="*/ 0 w 1105871"/>
                    <a:gd name="connsiteY3" fmla="*/ 5612349 h 5612349"/>
                    <a:gd name="connsiteX4" fmla="*/ 725044 w 1105871"/>
                    <a:gd name="connsiteY4" fmla="*/ 13841 h 5612349"/>
                    <a:gd name="connsiteX0" fmla="*/ 732192 w 1105871"/>
                    <a:gd name="connsiteY0" fmla="*/ 0 h 5633110"/>
                    <a:gd name="connsiteX1" fmla="*/ 1105871 w 1105871"/>
                    <a:gd name="connsiteY1" fmla="*/ 20761 h 5633110"/>
                    <a:gd name="connsiteX2" fmla="*/ 1102947 w 1105871"/>
                    <a:gd name="connsiteY2" fmla="*/ 5633110 h 5633110"/>
                    <a:gd name="connsiteX3" fmla="*/ 0 w 1105871"/>
                    <a:gd name="connsiteY3" fmla="*/ 5633110 h 5633110"/>
                    <a:gd name="connsiteX4" fmla="*/ 732192 w 1105871"/>
                    <a:gd name="connsiteY4" fmla="*/ 0 h 56331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05871" h="5633110">
                      <a:moveTo>
                        <a:pt x="732192" y="0"/>
                      </a:moveTo>
                      <a:cubicBezTo>
                        <a:pt x="828160" y="0"/>
                        <a:pt x="1009903" y="20761"/>
                        <a:pt x="1105871" y="20761"/>
                      </a:cubicBezTo>
                      <a:cubicBezTo>
                        <a:pt x="1104896" y="1891544"/>
                        <a:pt x="1103922" y="3762327"/>
                        <a:pt x="1102947" y="5633110"/>
                      </a:cubicBezTo>
                      <a:lnTo>
                        <a:pt x="0" y="5633110"/>
                      </a:lnTo>
                      <a:lnTo>
                        <a:pt x="732192" y="0"/>
                      </a:lnTo>
                      <a:close/>
                    </a:path>
                  </a:pathLst>
                </a:custGeom>
                <a:solidFill>
                  <a:schemeClr val="accent1">
                    <a:alpha val="1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8606881" y="-8467"/>
                  <a:ext cx="1983331" cy="6866467"/>
                </a:xfrm>
                <a:prstGeom prst="line">
                  <a:avLst/>
                </a:prstGeom>
                <a:ln w="9525">
                  <a:solidFill>
                    <a:schemeClr val="accent3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 flipH="1">
                  <a:off x="8117072" y="3681413"/>
                  <a:ext cx="4071753" cy="3176587"/>
                </a:xfrm>
                <a:prstGeom prst="line">
                  <a:avLst/>
                </a:prstGeom>
                <a:ln w="9525" cmpd="sng">
                  <a:solidFill>
                    <a:schemeClr val="accent1"/>
                  </a:solidFill>
                  <a:prstDash val="soli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Isosceles Triangle 23"/>
                <p:cNvSpPr/>
                <p:nvPr/>
              </p:nvSpPr>
              <p:spPr>
                <a:xfrm>
                  <a:off x="8932333" y="3048000"/>
                  <a:ext cx="3259667" cy="3810000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3">
                    <a:alpha val="6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  <p:sp>
              <p:nvSpPr>
                <p:cNvPr id="28" name="Isosceles Triangle 27"/>
                <p:cNvSpPr/>
                <p:nvPr/>
              </p:nvSpPr>
              <p:spPr>
                <a:xfrm>
                  <a:off x="10371666" y="3589867"/>
                  <a:ext cx="1817159" cy="3268133"/>
                </a:xfrm>
                <a:prstGeom prst="triangle">
                  <a:avLst>
                    <a:gd name="adj" fmla="val 100000"/>
                  </a:avLst>
                </a:prstGeom>
                <a:solidFill>
                  <a:schemeClr val="accent1">
                    <a:alpha val="8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</p:sp>
          </p:grpSp>
          <p:cxnSp>
            <p:nvCxnSpPr>
              <p:cNvPr id="34" name="Straight Connector 33"/>
              <p:cNvCxnSpPr/>
              <p:nvPr/>
            </p:nvCxnSpPr>
            <p:spPr>
              <a:xfrm>
                <a:off x="0" y="5105400"/>
                <a:ext cx="838200" cy="1752600"/>
              </a:xfrm>
              <a:prstGeom prst="line">
                <a:avLst/>
              </a:prstGeom>
              <a:ln w="15875">
                <a:solidFill>
                  <a:schemeClr val="accent3">
                    <a:alpha val="90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-20405" y="6011531"/>
                <a:ext cx="1332196" cy="846469"/>
              </a:xfrm>
              <a:prstGeom prst="line">
                <a:avLst/>
              </a:prstGeom>
              <a:ln w="9525">
                <a:solidFill>
                  <a:schemeClr val="bg1">
                    <a:lumMod val="50000"/>
                    <a:alpha val="63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53297" y="228600"/>
              <a:ext cx="2269391" cy="457200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48600" y="6406490"/>
            <a:ext cx="6090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8/28/2019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2160590"/>
            <a:ext cx="6447501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3843" y="6406490"/>
            <a:ext cx="4723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046" y="6406490"/>
            <a:ext cx="512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</a:defRPr>
            </a:lvl1pPr>
          </a:lstStyle>
          <a:p>
            <a:fld id="{673F21FE-3682-475C-839E-708E441742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4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  <p:sldLayoutId id="2147483797" r:id="rId18"/>
    <p:sldLayoutId id="2147483798" r:id="rId19"/>
  </p:sldLayoutIdLst>
  <p:hf hdr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04534"/>
            <a:ext cx="6955502" cy="1646302"/>
          </a:xfrm>
        </p:spPr>
        <p:txBody>
          <a:bodyPr/>
          <a:lstStyle/>
          <a:p>
            <a:r>
              <a:rPr lang="en-US" sz="4400" dirty="0" smtClean="0"/>
              <a:t>Metro COG website update &amp; rebranding</a:t>
            </a:r>
            <a:endParaRPr lang="en-US" sz="36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2019 Minnesota MPO Summer Workshop</a:t>
            </a:r>
          </a:p>
          <a:p>
            <a:r>
              <a:rPr lang="en-US" dirty="0" smtClean="0"/>
              <a:t>Fargo, North Dakota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Fargo-Moorhead Metropolitan Council of Governments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9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/>
              <a:t>Website update need</a:t>
            </a:r>
            <a:endParaRPr lang="en-US" sz="29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08001" y="1371600"/>
            <a:ext cx="6197599" cy="3880773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Out of date</a:t>
            </a:r>
          </a:p>
          <a:p>
            <a:endParaRPr lang="en-US" sz="2000" dirty="0" smtClean="0"/>
          </a:p>
          <a:p>
            <a:r>
              <a:rPr lang="en-US" sz="2000" dirty="0" smtClean="0"/>
              <a:t>Inaccessible</a:t>
            </a:r>
          </a:p>
          <a:p>
            <a:endParaRPr lang="en-US" sz="2000" dirty="0" smtClean="0"/>
          </a:p>
          <a:p>
            <a:r>
              <a:rPr lang="en-US" sz="2000" dirty="0" smtClean="0"/>
              <a:t>Difficult to maneuver</a:t>
            </a:r>
          </a:p>
          <a:p>
            <a:endParaRPr lang="en-US" sz="2000" dirty="0" smtClean="0"/>
          </a:p>
          <a:p>
            <a:r>
              <a:rPr lang="en-US" sz="2000" dirty="0" smtClean="0"/>
              <a:t>Lacked identity</a:t>
            </a:r>
          </a:p>
          <a:p>
            <a:endParaRPr lang="en-US" sz="2000" dirty="0" smtClean="0"/>
          </a:p>
          <a:p>
            <a:r>
              <a:rPr lang="en-US" sz="2000" dirty="0" smtClean="0"/>
              <a:t>Hard to manage</a:t>
            </a:r>
          </a:p>
          <a:p>
            <a:endParaRPr lang="en-US" sz="2000" dirty="0" smtClean="0"/>
          </a:p>
          <a:p>
            <a:r>
              <a:rPr lang="en-US" sz="2000" dirty="0" smtClean="0"/>
              <a:t>File organization - lacking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7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/>
              <a:t>Logo/branding update need</a:t>
            </a:r>
            <a:endParaRPr lang="en-US" sz="29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08001" y="1447800"/>
            <a:ext cx="6197599" cy="3880773"/>
          </a:xfrm>
        </p:spPr>
        <p:txBody>
          <a:bodyPr>
            <a:noAutofit/>
          </a:bodyPr>
          <a:lstStyle/>
          <a:p>
            <a:r>
              <a:rPr lang="en-US" sz="2000" dirty="0" smtClean="0"/>
              <a:t>Lacked </a:t>
            </a:r>
            <a:r>
              <a:rPr lang="en-US" sz="2000" dirty="0"/>
              <a:t>identity</a:t>
            </a:r>
          </a:p>
          <a:p>
            <a:endParaRPr lang="en-US" sz="2000" dirty="0"/>
          </a:p>
          <a:p>
            <a:r>
              <a:rPr lang="en-US" sz="2000" dirty="0" smtClean="0"/>
              <a:t>Outdated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Confusing to the public</a:t>
            </a:r>
          </a:p>
          <a:p>
            <a:endParaRPr lang="en-US" sz="2000" dirty="0"/>
          </a:p>
          <a:p>
            <a:r>
              <a:rPr lang="en-US" sz="2000" dirty="0" smtClean="0"/>
              <a:t>Last updated in 2001-2002 by Brian Gibson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84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/>
              <a:t>Website</a:t>
            </a:r>
            <a:endParaRPr lang="en-US" sz="2900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508001" y="1524000"/>
            <a:ext cx="6197599" cy="4953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Solicited an RFP for website redevelopment with an option rebranding/logo effort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6 responses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HDR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Started work January 2018</a:t>
            </a:r>
          </a:p>
          <a:p>
            <a:endParaRPr lang="en-US" sz="2000" dirty="0"/>
          </a:p>
          <a:p>
            <a:r>
              <a:rPr lang="en-US" sz="2000" dirty="0" smtClean="0"/>
              <a:t>Coordinated a lot on:</a:t>
            </a:r>
          </a:p>
          <a:p>
            <a:pPr lvl="1"/>
            <a:r>
              <a:rPr lang="en-US" sz="1850" dirty="0" smtClean="0"/>
              <a:t>Metro COG’s identity</a:t>
            </a:r>
          </a:p>
          <a:p>
            <a:pPr lvl="1"/>
            <a:r>
              <a:rPr lang="en-US" sz="1850" dirty="0" smtClean="0"/>
              <a:t>Brand / appearance</a:t>
            </a:r>
          </a:p>
          <a:p>
            <a:pPr lvl="1"/>
            <a:r>
              <a:rPr lang="en-US" sz="1850" dirty="0" smtClean="0"/>
              <a:t>Needs / wants</a:t>
            </a:r>
          </a:p>
          <a:p>
            <a:pPr lvl="1"/>
            <a:r>
              <a:rPr lang="en-US" sz="1850" dirty="0" smtClean="0"/>
              <a:t>Functionality / ADA / Translation</a:t>
            </a:r>
          </a:p>
          <a:p>
            <a:pPr lvl="1"/>
            <a:r>
              <a:rPr lang="en-US" sz="1850" dirty="0" smtClean="0"/>
              <a:t>File Management</a:t>
            </a:r>
            <a:endParaRPr lang="en-US" sz="185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1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900" dirty="0" smtClean="0"/>
              <a:t>Brand</a:t>
            </a:r>
            <a:endParaRPr lang="en-US" sz="29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2777" y="1752600"/>
            <a:ext cx="1220823" cy="990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2777" y="2895600"/>
            <a:ext cx="1220823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2776" y="4018472"/>
            <a:ext cx="1220823" cy="990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97536" y="5116899"/>
            <a:ext cx="1220823" cy="990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48000" y="1752600"/>
            <a:ext cx="1220823" cy="990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048000" y="2895600"/>
            <a:ext cx="1220823" cy="990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047999" y="4018472"/>
            <a:ext cx="1220823" cy="990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032759" y="5116899"/>
            <a:ext cx="1220823" cy="9906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8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5486400"/>
            <a:ext cx="9144000" cy="1371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571257"/>
            <a:ext cx="5664200" cy="11411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1640170"/>
            <a:ext cx="5664200" cy="11411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3038730"/>
            <a:ext cx="5664199" cy="78710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4208743"/>
            <a:ext cx="5664200" cy="104901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5640670"/>
            <a:ext cx="5664199" cy="1141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5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8/9/2018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Fargo-Moorhead Metropolitan Council of Governments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F21FE-3682-475C-839E-708E4417423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3048000"/>
            <a:ext cx="7316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www.fmmetrocog.org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8237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COG_2018_Theme">
  <a:themeElements>
    <a:clrScheme name="MetroCOG_20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D2C54"/>
      </a:accent1>
      <a:accent2>
        <a:srgbClr val="0097D8"/>
      </a:accent2>
      <a:accent3>
        <a:srgbClr val="7FB800"/>
      </a:accent3>
      <a:accent4>
        <a:srgbClr val="FFB400"/>
      </a:accent4>
      <a:accent5>
        <a:srgbClr val="CB4983"/>
      </a:accent5>
      <a:accent6>
        <a:srgbClr val="8258B8"/>
      </a:accent6>
      <a:hlink>
        <a:srgbClr val="0097D8"/>
      </a:hlink>
      <a:folHlink>
        <a:srgbClr val="8258B8"/>
      </a:folHlink>
    </a:clrScheme>
    <a:fontScheme name="MetroCOG_CenturyGothic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COG_2018_Theme" id="{FFC9BDD6-D5B2-4225-AE0D-4C59DEAC9B56}" vid="{19D9BEF0-362F-4DC1-AB61-5558F4D817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MetroCOG_2018Theme</Template>
  <TotalTime>5221</TotalTime>
  <Words>139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MetroCOG_2018_Theme</vt:lpstr>
      <vt:lpstr>Metro COG website update &amp; rebranding</vt:lpstr>
      <vt:lpstr>Website update need</vt:lpstr>
      <vt:lpstr>Logo/branding update need</vt:lpstr>
      <vt:lpstr>Website</vt:lpstr>
      <vt:lpstr>Brand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</dc:creator>
  <cp:lastModifiedBy>Anna Pierce</cp:lastModifiedBy>
  <cp:revision>392</cp:revision>
  <cp:lastPrinted>2018-02-08T15:45:08Z</cp:lastPrinted>
  <dcterms:created xsi:type="dcterms:W3CDTF">2014-10-02T14:16:27Z</dcterms:created>
  <dcterms:modified xsi:type="dcterms:W3CDTF">2019-08-29T20:14:24Z</dcterms:modified>
</cp:coreProperties>
</file>